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9" r:id="rId4"/>
    <p:sldId id="260" r:id="rId5"/>
    <p:sldId id="261" r:id="rId6"/>
    <p:sldId id="263" r:id="rId7"/>
    <p:sldId id="264" r:id="rId8"/>
    <p:sldId id="265" r:id="rId9"/>
    <p:sldId id="266" r:id="rId10"/>
    <p:sldId id="267" r:id="rId11"/>
    <p:sldId id="268" r:id="rId12"/>
    <p:sldId id="272" r:id="rId13"/>
    <p:sldId id="273" r:id="rId14"/>
    <p:sldId id="274" r:id="rId15"/>
    <p:sldId id="276" r:id="rId16"/>
    <p:sldId id="282" r:id="rId17"/>
    <p:sldId id="278" r:id="rId18"/>
    <p:sldId id="284" r:id="rId19"/>
    <p:sldId id="280" r:id="rId20"/>
    <p:sldId id="283" r:id="rId21"/>
  </p:sldIdLst>
  <p:sldSz cx="9144000" cy="6858000" type="screen4x3"/>
  <p:notesSz cx="6797675" cy="98567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7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615" autoAdjust="0"/>
    <p:restoredTop sz="86467" autoAdjust="0"/>
  </p:normalViewPr>
  <p:slideViewPr>
    <p:cSldViewPr>
      <p:cViewPr>
        <p:scale>
          <a:sx n="117" d="100"/>
          <a:sy n="117" d="100"/>
        </p:scale>
        <p:origin x="1224" y="109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39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49688" y="0"/>
            <a:ext cx="2946400" cy="493392"/>
          </a:xfrm>
          <a:prstGeom prst="rect">
            <a:avLst/>
          </a:prstGeom>
        </p:spPr>
        <p:txBody>
          <a:bodyPr vert="horz" lIns="91440" tIns="45720" rIns="91440" bIns="45720" rtlCol="0"/>
          <a:lstStyle>
            <a:lvl1pPr algn="r">
              <a:defRPr sz="1200"/>
            </a:lvl1pPr>
          </a:lstStyle>
          <a:p>
            <a:fld id="{4876807B-F197-4AF8-881F-06390CEB8E41}" type="datetimeFigureOut">
              <a:rPr lang="en-GB" smtClean="0"/>
              <a:t>12/12/2012</a:t>
            </a:fld>
            <a:endParaRPr lang="en-GB" dirty="0"/>
          </a:p>
        </p:txBody>
      </p:sp>
      <p:sp>
        <p:nvSpPr>
          <p:cNvPr id="4" name="Slide Image Placeholder 3"/>
          <p:cNvSpPr>
            <a:spLocks noGrp="1" noRot="1" noChangeAspect="1"/>
          </p:cNvSpPr>
          <p:nvPr>
            <p:ph type="sldImg" idx="2"/>
          </p:nvPr>
        </p:nvSpPr>
        <p:spPr>
          <a:xfrm>
            <a:off x="935038" y="739775"/>
            <a:ext cx="4927600" cy="36957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450" y="4681699"/>
            <a:ext cx="5438775" cy="443579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61821"/>
            <a:ext cx="2946400" cy="49339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49688" y="9361821"/>
            <a:ext cx="2946400" cy="493391"/>
          </a:xfrm>
          <a:prstGeom prst="rect">
            <a:avLst/>
          </a:prstGeom>
        </p:spPr>
        <p:txBody>
          <a:bodyPr vert="horz" lIns="91440" tIns="45720" rIns="91440" bIns="45720" rtlCol="0" anchor="b"/>
          <a:lstStyle>
            <a:lvl1pPr algn="r">
              <a:defRPr sz="1200"/>
            </a:lvl1pPr>
          </a:lstStyle>
          <a:p>
            <a:fld id="{AB0AAAE2-61B5-46A4-BE4D-71E50C89FBAF}" type="slidenum">
              <a:rPr lang="en-GB" smtClean="0"/>
              <a:t>‹#›</a:t>
            </a:fld>
            <a:endParaRPr lang="en-GB" dirty="0"/>
          </a:p>
        </p:txBody>
      </p:sp>
    </p:spTree>
    <p:extLst>
      <p:ext uri="{BB962C8B-B14F-4D97-AF65-F5344CB8AC3E}">
        <p14:creationId xmlns:p14="http://schemas.microsoft.com/office/powerpoint/2010/main" val="4241523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1</a:t>
            </a:fld>
            <a:endParaRPr lang="en-GB" dirty="0"/>
          </a:p>
        </p:txBody>
      </p:sp>
    </p:spTree>
    <p:extLst>
      <p:ext uri="{BB962C8B-B14F-4D97-AF65-F5344CB8AC3E}">
        <p14:creationId xmlns:p14="http://schemas.microsoft.com/office/powerpoint/2010/main" val="8005640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10</a:t>
            </a:fld>
            <a:endParaRPr lang="en-GB" dirty="0"/>
          </a:p>
        </p:txBody>
      </p:sp>
    </p:spTree>
    <p:extLst>
      <p:ext uri="{BB962C8B-B14F-4D97-AF65-F5344CB8AC3E}">
        <p14:creationId xmlns:p14="http://schemas.microsoft.com/office/powerpoint/2010/main" val="12587500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11</a:t>
            </a:fld>
            <a:endParaRPr lang="en-GB" dirty="0"/>
          </a:p>
        </p:txBody>
      </p:sp>
    </p:spTree>
    <p:extLst>
      <p:ext uri="{BB962C8B-B14F-4D97-AF65-F5344CB8AC3E}">
        <p14:creationId xmlns:p14="http://schemas.microsoft.com/office/powerpoint/2010/main" val="24067692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12</a:t>
            </a:fld>
            <a:endParaRPr lang="en-GB" dirty="0"/>
          </a:p>
        </p:txBody>
      </p:sp>
    </p:spTree>
    <p:extLst>
      <p:ext uri="{BB962C8B-B14F-4D97-AF65-F5344CB8AC3E}">
        <p14:creationId xmlns:p14="http://schemas.microsoft.com/office/powerpoint/2010/main" val="18691482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13</a:t>
            </a:fld>
            <a:endParaRPr lang="en-GB" dirty="0"/>
          </a:p>
        </p:txBody>
      </p:sp>
    </p:spTree>
    <p:extLst>
      <p:ext uri="{BB962C8B-B14F-4D97-AF65-F5344CB8AC3E}">
        <p14:creationId xmlns:p14="http://schemas.microsoft.com/office/powerpoint/2010/main" val="9001339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14</a:t>
            </a:fld>
            <a:endParaRPr lang="en-GB" dirty="0"/>
          </a:p>
        </p:txBody>
      </p:sp>
    </p:spTree>
    <p:extLst>
      <p:ext uri="{BB962C8B-B14F-4D97-AF65-F5344CB8AC3E}">
        <p14:creationId xmlns:p14="http://schemas.microsoft.com/office/powerpoint/2010/main" val="26029425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15</a:t>
            </a:fld>
            <a:endParaRPr lang="en-GB" dirty="0"/>
          </a:p>
        </p:txBody>
      </p:sp>
    </p:spTree>
    <p:extLst>
      <p:ext uri="{BB962C8B-B14F-4D97-AF65-F5344CB8AC3E}">
        <p14:creationId xmlns:p14="http://schemas.microsoft.com/office/powerpoint/2010/main" val="41314585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16</a:t>
            </a:fld>
            <a:endParaRPr lang="en-GB" dirty="0"/>
          </a:p>
        </p:txBody>
      </p:sp>
    </p:spTree>
    <p:extLst>
      <p:ext uri="{BB962C8B-B14F-4D97-AF65-F5344CB8AC3E}">
        <p14:creationId xmlns:p14="http://schemas.microsoft.com/office/powerpoint/2010/main" val="7471162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17</a:t>
            </a:fld>
            <a:endParaRPr lang="en-GB" dirty="0"/>
          </a:p>
        </p:txBody>
      </p:sp>
    </p:spTree>
    <p:extLst>
      <p:ext uri="{BB962C8B-B14F-4D97-AF65-F5344CB8AC3E}">
        <p14:creationId xmlns:p14="http://schemas.microsoft.com/office/powerpoint/2010/main" val="15911511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18</a:t>
            </a:fld>
            <a:endParaRPr lang="en-GB" dirty="0"/>
          </a:p>
        </p:txBody>
      </p:sp>
    </p:spTree>
    <p:extLst>
      <p:ext uri="{BB962C8B-B14F-4D97-AF65-F5344CB8AC3E}">
        <p14:creationId xmlns:p14="http://schemas.microsoft.com/office/powerpoint/2010/main" val="26764786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19</a:t>
            </a:fld>
            <a:endParaRPr lang="en-GB" dirty="0"/>
          </a:p>
        </p:txBody>
      </p:sp>
    </p:spTree>
    <p:extLst>
      <p:ext uri="{BB962C8B-B14F-4D97-AF65-F5344CB8AC3E}">
        <p14:creationId xmlns:p14="http://schemas.microsoft.com/office/powerpoint/2010/main" val="570092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2</a:t>
            </a:fld>
            <a:endParaRPr lang="en-GB" dirty="0"/>
          </a:p>
        </p:txBody>
      </p:sp>
    </p:spTree>
    <p:extLst>
      <p:ext uri="{BB962C8B-B14F-4D97-AF65-F5344CB8AC3E}">
        <p14:creationId xmlns:p14="http://schemas.microsoft.com/office/powerpoint/2010/main" val="14756240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49863" y="9362086"/>
            <a:ext cx="2946275" cy="493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a:defRPr>
                <a:solidFill>
                  <a:schemeClr val="tx1"/>
                </a:solidFill>
                <a:latin typeface="Arial" pitchFamily="34" charset="0"/>
                <a:ea typeface="Geneva"/>
                <a:cs typeface="Geneva"/>
              </a:defRPr>
            </a:lvl1pPr>
            <a:lvl2pPr marL="742950" indent="-285750">
              <a:defRPr>
                <a:solidFill>
                  <a:schemeClr val="tx1"/>
                </a:solidFill>
                <a:latin typeface="Arial" pitchFamily="34" charset="0"/>
                <a:ea typeface="Geneva"/>
                <a:cs typeface="Geneva"/>
              </a:defRPr>
            </a:lvl2pPr>
            <a:lvl3pPr marL="1143000" indent="-228600">
              <a:defRPr>
                <a:solidFill>
                  <a:schemeClr val="tx1"/>
                </a:solidFill>
                <a:latin typeface="Arial" pitchFamily="34" charset="0"/>
                <a:ea typeface="Geneva"/>
                <a:cs typeface="Geneva"/>
              </a:defRPr>
            </a:lvl3pPr>
            <a:lvl4pPr marL="1600200" indent="-228600">
              <a:defRPr>
                <a:solidFill>
                  <a:schemeClr val="tx1"/>
                </a:solidFill>
                <a:latin typeface="Arial" pitchFamily="34" charset="0"/>
                <a:ea typeface="Geneva"/>
                <a:cs typeface="Geneva"/>
              </a:defRPr>
            </a:lvl4pPr>
            <a:lvl5pPr marL="2057400" indent="-228600">
              <a:defRPr>
                <a:solidFill>
                  <a:schemeClr val="tx1"/>
                </a:solidFill>
                <a:latin typeface="Arial" pitchFamily="34" charset="0"/>
                <a:ea typeface="Geneva"/>
                <a:cs typeface="Geneva"/>
              </a:defRPr>
            </a:lvl5pPr>
            <a:lvl6pPr marL="2514600" indent="-228600" eaLnBrk="0" fontAlgn="base" hangingPunct="0">
              <a:spcBef>
                <a:spcPct val="0"/>
              </a:spcBef>
              <a:spcAft>
                <a:spcPct val="0"/>
              </a:spcAft>
              <a:defRPr>
                <a:solidFill>
                  <a:schemeClr val="tx1"/>
                </a:solidFill>
                <a:latin typeface="Arial" pitchFamily="34" charset="0"/>
                <a:ea typeface="Geneva"/>
                <a:cs typeface="Geneva"/>
              </a:defRPr>
            </a:lvl6pPr>
            <a:lvl7pPr marL="2971800" indent="-228600" eaLnBrk="0" fontAlgn="base" hangingPunct="0">
              <a:spcBef>
                <a:spcPct val="0"/>
              </a:spcBef>
              <a:spcAft>
                <a:spcPct val="0"/>
              </a:spcAft>
              <a:defRPr>
                <a:solidFill>
                  <a:schemeClr val="tx1"/>
                </a:solidFill>
                <a:latin typeface="Arial" pitchFamily="34" charset="0"/>
                <a:ea typeface="Geneva"/>
                <a:cs typeface="Geneva"/>
              </a:defRPr>
            </a:lvl7pPr>
            <a:lvl8pPr marL="3429000" indent="-228600" eaLnBrk="0" fontAlgn="base" hangingPunct="0">
              <a:spcBef>
                <a:spcPct val="0"/>
              </a:spcBef>
              <a:spcAft>
                <a:spcPct val="0"/>
              </a:spcAft>
              <a:defRPr>
                <a:solidFill>
                  <a:schemeClr val="tx1"/>
                </a:solidFill>
                <a:latin typeface="Arial" pitchFamily="34" charset="0"/>
                <a:ea typeface="Geneva"/>
                <a:cs typeface="Geneva"/>
              </a:defRPr>
            </a:lvl8pPr>
            <a:lvl9pPr marL="3886200" indent="-228600" eaLnBrk="0" fontAlgn="base" hangingPunct="0">
              <a:spcBef>
                <a:spcPct val="0"/>
              </a:spcBef>
              <a:spcAft>
                <a:spcPct val="0"/>
              </a:spcAft>
              <a:defRPr>
                <a:solidFill>
                  <a:schemeClr val="tx1"/>
                </a:solidFill>
                <a:latin typeface="Arial" pitchFamily="34" charset="0"/>
                <a:ea typeface="Geneva"/>
                <a:cs typeface="Geneva"/>
              </a:defRPr>
            </a:lvl9pPr>
          </a:lstStyle>
          <a:p>
            <a:pPr algn="r"/>
            <a:fld id="{AD9B1712-6450-43AD-95FC-87CF70972485}" type="slidenum">
              <a:rPr lang="en-GB" sz="1200">
                <a:latin typeface="Calibri" pitchFamily="34" charset="0"/>
                <a:cs typeface="Tahoma" pitchFamily="34" charset="0"/>
              </a:rPr>
              <a:pPr algn="r"/>
              <a:t>20</a:t>
            </a:fld>
            <a:endParaRPr lang="en-GB" sz="1200" dirty="0">
              <a:latin typeface="Calibri" pitchFamily="34" charset="0"/>
              <a:cs typeface="Tahoma" pitchFamily="34" charset="0"/>
            </a:endParaRPr>
          </a:p>
        </p:txBody>
      </p:sp>
      <p:sp>
        <p:nvSpPr>
          <p:cNvPr id="46083" name="Rectangle 2"/>
          <p:cNvSpPr>
            <a:spLocks noGrp="1" noRot="1" noChangeAspect="1" noChangeArrowheads="1" noTextEdit="1"/>
          </p:cNvSpPr>
          <p:nvPr>
            <p:ph type="sldImg"/>
          </p:nvPr>
        </p:nvSpPr>
        <p:spPr bwMode="auto">
          <a:xfrm>
            <a:off x="935038" y="739775"/>
            <a:ext cx="4929187" cy="3695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3</a:t>
            </a:fld>
            <a:endParaRPr lang="en-GB" dirty="0"/>
          </a:p>
        </p:txBody>
      </p:sp>
    </p:spTree>
    <p:extLst>
      <p:ext uri="{BB962C8B-B14F-4D97-AF65-F5344CB8AC3E}">
        <p14:creationId xmlns:p14="http://schemas.microsoft.com/office/powerpoint/2010/main" val="3496901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4</a:t>
            </a:fld>
            <a:endParaRPr lang="en-GB" dirty="0"/>
          </a:p>
        </p:txBody>
      </p:sp>
    </p:spTree>
    <p:extLst>
      <p:ext uri="{BB962C8B-B14F-4D97-AF65-F5344CB8AC3E}">
        <p14:creationId xmlns:p14="http://schemas.microsoft.com/office/powerpoint/2010/main" val="32820574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5</a:t>
            </a:fld>
            <a:endParaRPr lang="en-GB" dirty="0"/>
          </a:p>
        </p:txBody>
      </p:sp>
    </p:spTree>
    <p:extLst>
      <p:ext uri="{BB962C8B-B14F-4D97-AF65-F5344CB8AC3E}">
        <p14:creationId xmlns:p14="http://schemas.microsoft.com/office/powerpoint/2010/main" val="493601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6</a:t>
            </a:fld>
            <a:endParaRPr lang="en-GB" dirty="0"/>
          </a:p>
        </p:txBody>
      </p:sp>
    </p:spTree>
    <p:extLst>
      <p:ext uri="{BB962C8B-B14F-4D97-AF65-F5344CB8AC3E}">
        <p14:creationId xmlns:p14="http://schemas.microsoft.com/office/powerpoint/2010/main" val="1020045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7</a:t>
            </a:fld>
            <a:endParaRPr lang="en-GB" dirty="0"/>
          </a:p>
        </p:txBody>
      </p:sp>
    </p:spTree>
    <p:extLst>
      <p:ext uri="{BB962C8B-B14F-4D97-AF65-F5344CB8AC3E}">
        <p14:creationId xmlns:p14="http://schemas.microsoft.com/office/powerpoint/2010/main" val="2813993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8</a:t>
            </a:fld>
            <a:endParaRPr lang="en-GB" dirty="0"/>
          </a:p>
        </p:txBody>
      </p:sp>
    </p:spTree>
    <p:extLst>
      <p:ext uri="{BB962C8B-B14F-4D97-AF65-F5344CB8AC3E}">
        <p14:creationId xmlns:p14="http://schemas.microsoft.com/office/powerpoint/2010/main" val="18649860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0AAAE2-61B5-46A4-BE4D-71E50C89FBAF}" type="slidenum">
              <a:rPr lang="en-GB" smtClean="0"/>
              <a:t>9</a:t>
            </a:fld>
            <a:endParaRPr lang="en-GB" dirty="0"/>
          </a:p>
        </p:txBody>
      </p:sp>
    </p:spTree>
    <p:extLst>
      <p:ext uri="{BB962C8B-B14F-4D97-AF65-F5344CB8AC3E}">
        <p14:creationId xmlns:p14="http://schemas.microsoft.com/office/powerpoint/2010/main" val="2553665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none"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cxnSp>
        <p:nvCxnSpPr>
          <p:cNvPr id="8" name="Straight Connector 7"/>
          <p:cNvCxnSpPr/>
          <p:nvPr/>
        </p:nvCxnSpPr>
        <p:spPr>
          <a:xfrm>
            <a:off x="464400" y="3398520"/>
            <a:ext cx="8244000" cy="15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Rectangle 3"/>
          <p:cNvSpPr/>
          <p:nvPr userDrawn="1"/>
        </p:nvSpPr>
        <p:spPr>
          <a:xfrm>
            <a:off x="3608564" y="0"/>
            <a:ext cx="1926873" cy="307777"/>
          </a:xfrm>
          <a:prstGeom prst="rect">
            <a:avLst/>
          </a:prstGeom>
        </p:spPr>
        <p:txBody>
          <a:bodyPr wrap="none">
            <a:spAutoFit/>
          </a:bodyPr>
          <a:lstStyle/>
          <a:p>
            <a:pPr algn="ctr"/>
            <a:r>
              <a:rPr lang="en-GB" sz="1400" baseline="0" dirty="0" smtClean="0">
                <a:solidFill>
                  <a:schemeClr val="bg1"/>
                </a:solidFill>
              </a:rPr>
              <a:t>www.lease-advice.org</a:t>
            </a:r>
            <a:endParaRPr lang="en-GB" sz="1400" baseline="0" dirty="0">
              <a:solidFill>
                <a:schemeClr val="bg1"/>
              </a:solidFill>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r>
              <a:rPr lang="en-GB" dirty="0" smtClean="0"/>
              <a:t>www.lease-advice.org</a:t>
            </a:r>
            <a:endParaRPr lang="en-GB" dirty="0"/>
          </a:p>
        </p:txBody>
      </p:sp>
      <p:sp>
        <p:nvSpPr>
          <p:cNvPr id="6" name="Slide Number Placeholder 5"/>
          <p:cNvSpPr>
            <a:spLocks noGrp="1"/>
          </p:cNvSpPr>
          <p:nvPr>
            <p:ph type="sldNum" sz="quarter" idx="12"/>
          </p:nvPr>
        </p:nvSpPr>
        <p:spPr/>
        <p:txBody>
          <a:bodyPr/>
          <a:lstStyle/>
          <a:p>
            <a:pPr algn="r"/>
            <a:r>
              <a:rPr lang="en-GB" dirty="0" smtClean="0"/>
              <a:t>Page </a:t>
            </a:r>
            <a:fld id="{9177E2A8-503E-4B0A-843A-D5F344275A3D}" type="slidenum">
              <a:rPr lang="en-GB" smtClean="0"/>
              <a:pPr algn="r"/>
              <a:t>‹#›</a:t>
            </a:fld>
            <a:endParaRPr lang="en-GB" dirty="0"/>
          </a:p>
        </p:txBody>
      </p:sp>
      <p:cxnSp>
        <p:nvCxnSpPr>
          <p:cNvPr id="7" name="Straight Connector 6"/>
          <p:cNvCxnSpPr/>
          <p:nvPr userDrawn="1"/>
        </p:nvCxnSpPr>
        <p:spPr>
          <a:xfrm>
            <a:off x="467544" y="1556792"/>
            <a:ext cx="8244000" cy="15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r>
              <a:rPr lang="en-GB" dirty="0" smtClean="0"/>
              <a:t>www.lease-advice.org</a:t>
            </a:r>
            <a:endParaRPr lang="en-GB"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p:txBody>
          <a:bodyPr/>
          <a:lstStyle/>
          <a:p>
            <a:r>
              <a:rPr lang="en-GB" dirty="0" smtClean="0"/>
              <a:t>www.lease-advice.org</a:t>
            </a:r>
            <a:endParaRPr lang="en-GB" dirty="0"/>
          </a:p>
        </p:txBody>
      </p:sp>
      <p:sp>
        <p:nvSpPr>
          <p:cNvPr id="7" name="Slide Number Placeholder 6"/>
          <p:cNvSpPr>
            <a:spLocks noGrp="1"/>
          </p:cNvSpPr>
          <p:nvPr>
            <p:ph type="sldNum" sz="quarter" idx="12"/>
          </p:nvPr>
        </p:nvSpPr>
        <p:spPr/>
        <p:txBody>
          <a:bodyPr/>
          <a:lstStyle/>
          <a:p>
            <a:pPr algn="r"/>
            <a:r>
              <a:rPr lang="en-GB" dirty="0" smtClean="0"/>
              <a:t>Page </a:t>
            </a:r>
            <a:fld id="{9177E2A8-503E-4B0A-843A-D5F344275A3D}" type="slidenum">
              <a:rPr lang="en-GB" smtClean="0"/>
              <a:pPr algn="r"/>
              <a:t>‹#›</a:t>
            </a:fld>
            <a:endParaRPr lang="en-GB" dirty="0"/>
          </a:p>
        </p:txBody>
      </p:sp>
      <p:cxnSp>
        <p:nvCxnSpPr>
          <p:cNvPr id="8" name="Straight Connector 7"/>
          <p:cNvCxnSpPr/>
          <p:nvPr userDrawn="1"/>
        </p:nvCxnSpPr>
        <p:spPr>
          <a:xfrm>
            <a:off x="467544" y="1556792"/>
            <a:ext cx="8244000" cy="15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465163" y="6381328"/>
            <a:ext cx="8244000"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r>
              <a:rPr lang="en-GB" dirty="0" smtClean="0"/>
              <a:t>www.lease-advice.org</a:t>
            </a:r>
            <a:endParaRPr lang="en-GB" dirty="0"/>
          </a:p>
        </p:txBody>
      </p:sp>
      <p:sp>
        <p:nvSpPr>
          <p:cNvPr id="9" name="Slide Number Placeholder 8"/>
          <p:cNvSpPr>
            <a:spLocks noGrp="1"/>
          </p:cNvSpPr>
          <p:nvPr>
            <p:ph type="sldNum" sz="quarter" idx="12"/>
          </p:nvPr>
        </p:nvSpPr>
        <p:spPr/>
        <p:txBody>
          <a:bodyPr/>
          <a:lstStyle/>
          <a:p>
            <a:pPr algn="r"/>
            <a:r>
              <a:rPr lang="en-GB" dirty="0" smtClean="0"/>
              <a:t>Page </a:t>
            </a:r>
            <a:fld id="{9177E2A8-503E-4B0A-843A-D5F344275A3D}" type="slidenum">
              <a:rPr lang="en-GB" smtClean="0"/>
              <a:pPr algn="r"/>
              <a:t>‹#›</a:t>
            </a:fld>
            <a:endParaRPr lang="en-GB"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467544" y="1556792"/>
            <a:ext cx="8244000" cy="15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
        <p:nvSpPr>
          <p:cNvPr id="5" name="Slide Number Placeholder 4"/>
          <p:cNvSpPr>
            <a:spLocks noGrp="1"/>
          </p:cNvSpPr>
          <p:nvPr>
            <p:ph type="sldNum" sz="quarter" idx="12"/>
          </p:nvPr>
        </p:nvSpPr>
        <p:spPr/>
        <p:txBody>
          <a:bodyPr/>
          <a:lstStyle/>
          <a:p>
            <a:pPr algn="r"/>
            <a:r>
              <a:rPr lang="en-GB" dirty="0" smtClean="0"/>
              <a:t>Page </a:t>
            </a:r>
            <a:fld id="{9177E2A8-503E-4B0A-843A-D5F344275A3D}" type="slidenum">
              <a:rPr lang="en-GB" smtClean="0"/>
              <a:pPr algn="r"/>
              <a:t>‹#›</a:t>
            </a:fld>
            <a:endParaRPr lang="en-GB" dirty="0"/>
          </a:p>
        </p:txBody>
      </p:sp>
      <p:cxnSp>
        <p:nvCxnSpPr>
          <p:cNvPr id="6" name="Straight Connector 5"/>
          <p:cNvCxnSpPr/>
          <p:nvPr userDrawn="1"/>
        </p:nvCxnSpPr>
        <p:spPr>
          <a:xfrm>
            <a:off x="467544" y="1556792"/>
            <a:ext cx="8244000" cy="15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GB" dirty="0" smtClean="0"/>
              <a:t>www.lease-advice.org</a:t>
            </a:r>
            <a:endParaRPr lang="en-GB" dirty="0"/>
          </a:p>
        </p:txBody>
      </p:sp>
      <p:cxnSp>
        <p:nvCxnSpPr>
          <p:cNvPr id="5" name="Straight Connector 4"/>
          <p:cNvCxnSpPr/>
          <p:nvPr userDrawn="1"/>
        </p:nvCxnSpPr>
        <p:spPr>
          <a:xfrm>
            <a:off x="467544" y="1556792"/>
            <a:ext cx="8244000" cy="15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txBox="1">
            <a:spLocks/>
          </p:cNvSpPr>
          <p:nvPr userDrawn="1"/>
        </p:nvSpPr>
        <p:spPr>
          <a:xfrm>
            <a:off x="7772400" y="3472"/>
            <a:ext cx="1066800" cy="329184"/>
          </a:xfrm>
          <a:prstGeom prst="rect">
            <a:avLst/>
          </a:prstGeom>
        </p:spPr>
        <p:txBody>
          <a:bodyPr vert="horz" lIns="91440" tIns="45720" rIns="91440" bIns="45720" rtlCol="0" anchor="ctr"/>
          <a:lstStyle>
            <a:defPPr>
              <a:defRPr lang="en-US"/>
            </a:defPPr>
            <a:lvl1pPr marL="0" algn="l" defTabSz="914400" rtl="0" eaLnBrk="1" latinLnBrk="0" hangingPunct="1">
              <a:defRPr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smtClean="0"/>
              <a:t>Page </a:t>
            </a:r>
            <a:fld id="{9177E2A8-503E-4B0A-843A-D5F344275A3D}" type="slidenum">
              <a:rPr lang="en-GB" smtClean="0"/>
              <a:pPr algn="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tif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7211144"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3"/>
          </p:nvPr>
        </p:nvSpPr>
        <p:spPr>
          <a:xfrm>
            <a:off x="2514600" y="18288"/>
            <a:ext cx="4114800" cy="329184"/>
          </a:xfrm>
          <a:prstGeom prst="rect">
            <a:avLst/>
          </a:prstGeom>
        </p:spPr>
        <p:txBody>
          <a:bodyPr vert="horz" lIns="91440" tIns="45720" rIns="91440" bIns="45720" rtlCol="0" anchor="ctr"/>
          <a:lstStyle>
            <a:lvl1pPr algn="ctr">
              <a:defRPr sz="1400">
                <a:solidFill>
                  <a:srgbClr val="FFFFFF"/>
                </a:solidFill>
              </a:defRPr>
            </a:lvl1pPr>
          </a:lstStyle>
          <a:p>
            <a:r>
              <a:rPr lang="en-GB" dirty="0" smtClean="0"/>
              <a:t>www.lease-advice.org</a:t>
            </a:r>
            <a:endParaRPr lang="en-GB"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pPr algn="r"/>
            <a:r>
              <a:rPr lang="en-GB" dirty="0" smtClean="0"/>
              <a:t>Page </a:t>
            </a:r>
            <a:fld id="{9177E2A8-503E-4B0A-843A-D5F344275A3D}" type="slidenum">
              <a:rPr lang="en-GB" smtClean="0"/>
              <a:pPr algn="r"/>
              <a:t>‹#›</a:t>
            </a:fld>
            <a:endParaRPr lang="en-GB" dirty="0"/>
          </a:p>
        </p:txBody>
      </p:sp>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765031" y="476672"/>
            <a:ext cx="1051101" cy="1077779"/>
          </a:xfrm>
          <a:prstGeom prst="rect">
            <a:avLst/>
          </a:prstGeom>
        </p:spPr>
      </p:pic>
      <p:cxnSp>
        <p:nvCxnSpPr>
          <p:cNvPr id="13" name="Straight Connector 12"/>
          <p:cNvCxnSpPr/>
          <p:nvPr/>
        </p:nvCxnSpPr>
        <p:spPr>
          <a:xfrm>
            <a:off x="465163" y="6451748"/>
            <a:ext cx="8244000"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sldNum="0"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justice.gov.uk/forms/hmcts/residential-property"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Service Charges and Ground Rent</a:t>
            </a:r>
            <a:endParaRPr lang="en-GB" dirty="0"/>
          </a:p>
        </p:txBody>
      </p:sp>
      <p:sp>
        <p:nvSpPr>
          <p:cNvPr id="3" name="Subtitle 2"/>
          <p:cNvSpPr>
            <a:spLocks noGrp="1"/>
          </p:cNvSpPr>
          <p:nvPr>
            <p:ph type="subTitle" idx="1"/>
          </p:nvPr>
        </p:nvSpPr>
        <p:spPr/>
        <p:txBody>
          <a:bodyPr>
            <a:normAutofit/>
          </a:bodyPr>
          <a:lstStyle/>
          <a:p>
            <a:r>
              <a:rPr lang="en-GB" sz="1700" dirty="0"/>
              <a:t>Christopher </a:t>
            </a:r>
            <a:r>
              <a:rPr lang="en-GB" sz="1700" dirty="0" smtClean="0"/>
              <a:t>Last </a:t>
            </a:r>
            <a:r>
              <a:rPr lang="en-GB" sz="1700" dirty="0" smtClean="0"/>
              <a:t>and</a:t>
            </a:r>
          </a:p>
          <a:p>
            <a:r>
              <a:rPr lang="en-GB" sz="1700" dirty="0" smtClean="0"/>
              <a:t>Nadeem Hussain</a:t>
            </a:r>
            <a:r>
              <a:rPr lang="en-GB" sz="1700" dirty="0" smtClean="0"/>
              <a:t> </a:t>
            </a:r>
            <a:endParaRPr lang="en-GB" sz="1700" dirty="0" smtClean="0"/>
          </a:p>
          <a:p>
            <a:endParaRPr lang="en-GB" sz="1700" dirty="0"/>
          </a:p>
          <a:p>
            <a:r>
              <a:rPr lang="en-GB" sz="1700" dirty="0" smtClean="0"/>
              <a:t>Leasehold Advisory Service</a:t>
            </a:r>
          </a:p>
        </p:txBody>
      </p:sp>
    </p:spTree>
    <p:extLst>
      <p:ext uri="{BB962C8B-B14F-4D97-AF65-F5344CB8AC3E}">
        <p14:creationId xmlns:p14="http://schemas.microsoft.com/office/powerpoint/2010/main" val="36246814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Consultation for major works</a:t>
            </a:r>
            <a:endParaRPr lang="en-GB" dirty="0"/>
          </a:p>
        </p:txBody>
      </p:sp>
      <p:sp>
        <p:nvSpPr>
          <p:cNvPr id="3" name="Content Placeholder 2"/>
          <p:cNvSpPr>
            <a:spLocks noGrp="1"/>
          </p:cNvSpPr>
          <p:nvPr>
            <p:ph idx="1"/>
          </p:nvPr>
        </p:nvSpPr>
        <p:spPr/>
        <p:txBody>
          <a:bodyPr/>
          <a:lstStyle/>
          <a:p>
            <a:pPr>
              <a:defRPr/>
            </a:pPr>
            <a:r>
              <a:rPr lang="en-GB" dirty="0"/>
              <a:t>Section 20 LTA 1985 </a:t>
            </a:r>
            <a:endParaRPr lang="en-GB" dirty="0" smtClean="0"/>
          </a:p>
          <a:p>
            <a:pPr lvl="1">
              <a:defRPr/>
            </a:pPr>
            <a:r>
              <a:rPr lang="en-GB" dirty="0"/>
              <a:t>A</a:t>
            </a:r>
            <a:r>
              <a:rPr lang="en-GB" dirty="0" smtClean="0"/>
              <a:t>s </a:t>
            </a:r>
            <a:r>
              <a:rPr lang="en-GB" dirty="0"/>
              <a:t>amended by Section 151 of the 2002 </a:t>
            </a:r>
            <a:r>
              <a:rPr lang="en-GB" dirty="0" smtClean="0"/>
              <a:t>Act</a:t>
            </a:r>
            <a:endParaRPr lang="en-GB" b="1" i="1" dirty="0"/>
          </a:p>
          <a:p>
            <a:pPr>
              <a:defRPr/>
            </a:pPr>
            <a:r>
              <a:rPr lang="en-GB" dirty="0"/>
              <a:t>Provision of information and costs to tenants</a:t>
            </a:r>
            <a:endParaRPr lang="en-GB" b="1" i="1" dirty="0"/>
          </a:p>
          <a:p>
            <a:pPr>
              <a:defRPr/>
            </a:pPr>
            <a:r>
              <a:rPr lang="en-GB" dirty="0"/>
              <a:t>Requirement to seek views and nomination of contractors before proceeding</a:t>
            </a:r>
            <a:endParaRPr lang="en-GB" b="1" i="1" dirty="0"/>
          </a:p>
          <a:p>
            <a:pPr>
              <a:defRPr/>
            </a:pPr>
            <a:r>
              <a:rPr lang="en-GB" dirty="0"/>
              <a:t>No right of recovery beyond costs limit if work started before completion of process</a:t>
            </a:r>
            <a:endParaRPr lang="en-GB" b="1" i="1" dirty="0"/>
          </a:p>
          <a:p>
            <a:endParaRPr lang="en-GB" dirty="0"/>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22410583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Consultation for major works</a:t>
            </a:r>
            <a:endParaRPr lang="en-GB" dirty="0"/>
          </a:p>
        </p:txBody>
      </p:sp>
      <p:sp>
        <p:nvSpPr>
          <p:cNvPr id="3" name="Content Placeholder 2"/>
          <p:cNvSpPr>
            <a:spLocks noGrp="1"/>
          </p:cNvSpPr>
          <p:nvPr>
            <p:ph idx="1"/>
          </p:nvPr>
        </p:nvSpPr>
        <p:spPr/>
        <p:txBody>
          <a:bodyPr/>
          <a:lstStyle/>
          <a:p>
            <a:r>
              <a:rPr lang="en-GB" dirty="0"/>
              <a:t>£250 limit</a:t>
            </a:r>
            <a:endParaRPr lang="en-GB" b="1" i="1" dirty="0"/>
          </a:p>
          <a:p>
            <a:r>
              <a:rPr lang="en-GB" dirty="0"/>
              <a:t>Three-stage process</a:t>
            </a:r>
            <a:endParaRPr lang="en-GB" b="1" i="1" dirty="0"/>
          </a:p>
          <a:p>
            <a:r>
              <a:rPr lang="en-GB" dirty="0"/>
              <a:t>30 day periods for response</a:t>
            </a:r>
            <a:endParaRPr lang="en-GB" b="1" i="1" dirty="0"/>
          </a:p>
          <a:p>
            <a:r>
              <a:rPr lang="en-GB" dirty="0"/>
              <a:t>Seeking dispensation order from the l</a:t>
            </a:r>
            <a:r>
              <a:rPr lang="en-GB" dirty="0" smtClean="0"/>
              <a:t>easehold </a:t>
            </a:r>
            <a:r>
              <a:rPr lang="en-GB" dirty="0"/>
              <a:t>v</a:t>
            </a:r>
            <a:r>
              <a:rPr lang="en-GB" dirty="0" smtClean="0"/>
              <a:t>aluation </a:t>
            </a:r>
            <a:r>
              <a:rPr lang="en-GB" dirty="0"/>
              <a:t>t</a:t>
            </a:r>
            <a:r>
              <a:rPr lang="en-GB" dirty="0" smtClean="0"/>
              <a:t>ribunal</a:t>
            </a:r>
            <a:endParaRPr lang="en-GB" b="1" i="1" dirty="0"/>
          </a:p>
          <a:p>
            <a:pPr>
              <a:defRPr/>
            </a:pPr>
            <a:endParaRPr lang="en-GB" dirty="0"/>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13380613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Consents for dispensations</a:t>
            </a:r>
            <a:endParaRPr lang="en-GB" dirty="0"/>
          </a:p>
        </p:txBody>
      </p:sp>
      <p:sp>
        <p:nvSpPr>
          <p:cNvPr id="3" name="Content Placeholder 2"/>
          <p:cNvSpPr>
            <a:spLocks noGrp="1"/>
          </p:cNvSpPr>
          <p:nvPr>
            <p:ph idx="1"/>
          </p:nvPr>
        </p:nvSpPr>
        <p:spPr/>
        <p:txBody>
          <a:bodyPr/>
          <a:lstStyle/>
          <a:p>
            <a:pPr>
              <a:defRPr/>
            </a:pPr>
            <a:r>
              <a:rPr lang="en-GB" dirty="0" smtClean="0"/>
              <a:t>Section </a:t>
            </a:r>
            <a:r>
              <a:rPr lang="en-GB" dirty="0"/>
              <a:t>20ZA(i) LTA </a:t>
            </a:r>
            <a:r>
              <a:rPr lang="en-GB" dirty="0" smtClean="0"/>
              <a:t>1985</a:t>
            </a:r>
          </a:p>
          <a:p>
            <a:pPr>
              <a:defRPr/>
            </a:pPr>
            <a:r>
              <a:rPr lang="en-GB" dirty="0" smtClean="0"/>
              <a:t>Jurisdiction </a:t>
            </a:r>
            <a:r>
              <a:rPr lang="en-GB" dirty="0"/>
              <a:t>of the Leasehold Valuation </a:t>
            </a:r>
            <a:r>
              <a:rPr lang="en-GB" dirty="0" smtClean="0"/>
              <a:t>Tribunal (“LVT”) </a:t>
            </a:r>
            <a:endParaRPr lang="en-GB" b="1" i="1" dirty="0"/>
          </a:p>
          <a:p>
            <a:pPr>
              <a:defRPr/>
            </a:pPr>
            <a:r>
              <a:rPr lang="en-GB" dirty="0"/>
              <a:t>Urgent works </a:t>
            </a:r>
            <a:endParaRPr lang="en-GB" b="1" i="1" dirty="0"/>
          </a:p>
          <a:p>
            <a:pPr>
              <a:defRPr/>
            </a:pPr>
            <a:r>
              <a:rPr lang="en-GB" dirty="0"/>
              <a:t>Advance applications </a:t>
            </a:r>
            <a:endParaRPr lang="en-GB" b="1" i="1" dirty="0"/>
          </a:p>
          <a:p>
            <a:pPr>
              <a:defRPr/>
            </a:pPr>
            <a:r>
              <a:rPr lang="en-GB" dirty="0"/>
              <a:t>Impracticality of obtaining more than one estimate, etc</a:t>
            </a:r>
            <a:endParaRPr lang="en-GB" b="1" i="1" dirty="0"/>
          </a:p>
          <a:p>
            <a:pPr>
              <a:defRPr/>
            </a:pPr>
            <a:r>
              <a:rPr lang="en-GB" i="1" dirty="0"/>
              <a:t>Daejan v Benson</a:t>
            </a:r>
            <a:r>
              <a:rPr lang="en-GB" dirty="0"/>
              <a:t> </a:t>
            </a:r>
          </a:p>
          <a:p>
            <a:pPr lvl="1">
              <a:defRPr/>
            </a:pPr>
            <a:r>
              <a:rPr lang="en-GB" dirty="0" smtClean="0"/>
              <a:t>Court </a:t>
            </a:r>
            <a:r>
              <a:rPr lang="en-GB" dirty="0"/>
              <a:t>of Appeal decision of 28</a:t>
            </a:r>
            <a:r>
              <a:rPr lang="en-GB" baseline="30000" dirty="0"/>
              <a:t>th</a:t>
            </a:r>
            <a:r>
              <a:rPr lang="en-GB" dirty="0"/>
              <a:t> January </a:t>
            </a:r>
            <a:r>
              <a:rPr lang="en-GB" dirty="0" smtClean="0"/>
              <a:t>2011 going to the Supreme Court in December 2012</a:t>
            </a:r>
          </a:p>
          <a:p>
            <a:pPr lvl="2">
              <a:defRPr/>
            </a:pPr>
            <a:r>
              <a:rPr lang="en-GB" dirty="0"/>
              <a:t>G</a:t>
            </a:r>
            <a:r>
              <a:rPr lang="en-GB" dirty="0" smtClean="0"/>
              <a:t>uidelines</a:t>
            </a:r>
            <a:endParaRPr lang="en-GB" b="1" i="1" dirty="0"/>
          </a:p>
          <a:p>
            <a:endParaRPr lang="en-GB" dirty="0"/>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2500088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Demands must be within time</a:t>
            </a:r>
            <a:br>
              <a:rPr lang="en-GB" dirty="0" smtClean="0"/>
            </a:br>
            <a:r>
              <a:rPr lang="en-GB" dirty="0" smtClean="0"/>
              <a:t>Section 20B LTA 1985</a:t>
            </a:r>
            <a:endParaRPr lang="en-GB" dirty="0"/>
          </a:p>
        </p:txBody>
      </p:sp>
      <p:sp>
        <p:nvSpPr>
          <p:cNvPr id="3" name="Content Placeholder 2"/>
          <p:cNvSpPr>
            <a:spLocks noGrp="1"/>
          </p:cNvSpPr>
          <p:nvPr>
            <p:ph idx="1"/>
          </p:nvPr>
        </p:nvSpPr>
        <p:spPr/>
        <p:txBody>
          <a:bodyPr>
            <a:normAutofit fontScale="92500"/>
          </a:bodyPr>
          <a:lstStyle/>
          <a:p>
            <a:r>
              <a:rPr lang="en-GB" dirty="0"/>
              <a:t>Costs cannot be recovered if incurred 18 months before demand for payment</a:t>
            </a:r>
            <a:endParaRPr lang="en-GB" b="1" i="1" dirty="0"/>
          </a:p>
          <a:p>
            <a:r>
              <a:rPr lang="en-GB" dirty="0"/>
              <a:t>Unless notice served within 18 months then costs incurred and will be payable</a:t>
            </a:r>
            <a:endParaRPr lang="en-GB" b="1" i="1" dirty="0"/>
          </a:p>
          <a:p>
            <a:r>
              <a:rPr lang="en-GB" i="1" dirty="0" smtClean="0"/>
              <a:t>London Borough of Brent v.Shulem B Association Limited </a:t>
            </a:r>
            <a:r>
              <a:rPr lang="en-GB" dirty="0" smtClean="0"/>
              <a:t>[2011] EWHC 1663 (</a:t>
            </a:r>
            <a:r>
              <a:rPr lang="en-GB" dirty="0" err="1" smtClean="0"/>
              <a:t>Ch</a:t>
            </a:r>
            <a:r>
              <a:rPr lang="en-GB" dirty="0" smtClean="0"/>
              <a:t>)</a:t>
            </a:r>
          </a:p>
          <a:p>
            <a:pPr lvl="1"/>
            <a:r>
              <a:rPr lang="en-GB" dirty="0"/>
              <a:t>D</a:t>
            </a:r>
            <a:r>
              <a:rPr lang="en-GB" dirty="0" smtClean="0"/>
              <a:t>emand for payment must be in accordance with the terms of the lease</a:t>
            </a:r>
          </a:p>
          <a:p>
            <a:r>
              <a:rPr lang="en-GB" i="1" dirty="0" smtClean="0"/>
              <a:t>OM Property Management Limited v.Burr </a:t>
            </a:r>
            <a:r>
              <a:rPr lang="en-GB" dirty="0" smtClean="0"/>
              <a:t>[2012] UKUT 2(LC)</a:t>
            </a:r>
          </a:p>
          <a:p>
            <a:pPr lvl="1"/>
            <a:r>
              <a:rPr lang="en-GB" dirty="0"/>
              <a:t>W</a:t>
            </a:r>
            <a:r>
              <a:rPr lang="en-GB" dirty="0" smtClean="0"/>
              <a:t>hen are costs incurred?</a:t>
            </a:r>
          </a:p>
          <a:p>
            <a:pPr lvl="1"/>
            <a:r>
              <a:rPr lang="en-GB" dirty="0"/>
              <a:t>D</a:t>
            </a:r>
            <a:r>
              <a:rPr lang="en-GB" dirty="0" smtClean="0"/>
              <a:t>ate of bill or date of payment?</a:t>
            </a:r>
          </a:p>
          <a:p>
            <a:pPr marL="0" indent="0">
              <a:buNone/>
            </a:pPr>
            <a:endParaRPr lang="en-GB" dirty="0" smtClean="0"/>
          </a:p>
          <a:p>
            <a:pPr marL="0" indent="0">
              <a:buNone/>
            </a:pPr>
            <a:r>
              <a:rPr lang="en-GB" b="1" dirty="0" smtClean="0"/>
              <a:t>NB Limitation </a:t>
            </a:r>
            <a:r>
              <a:rPr lang="en-GB" b="1" dirty="0"/>
              <a:t>Act 1980 - reserved as rent?</a:t>
            </a:r>
            <a:endParaRPr lang="en-GB" b="1" i="1" dirty="0"/>
          </a:p>
          <a:p>
            <a:endParaRPr lang="en-GB" dirty="0"/>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26523975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Service charges – they must be reasonable</a:t>
            </a:r>
            <a:endParaRPr lang="en-GB" dirty="0"/>
          </a:p>
        </p:txBody>
      </p:sp>
      <p:sp>
        <p:nvSpPr>
          <p:cNvPr id="3" name="Content Placeholder 2"/>
          <p:cNvSpPr>
            <a:spLocks noGrp="1"/>
          </p:cNvSpPr>
          <p:nvPr>
            <p:ph idx="1"/>
          </p:nvPr>
        </p:nvSpPr>
        <p:spPr/>
        <p:txBody>
          <a:bodyPr/>
          <a:lstStyle/>
          <a:p>
            <a:pPr>
              <a:defRPr/>
            </a:pPr>
            <a:r>
              <a:rPr lang="en-GB" dirty="0"/>
              <a:t>Section 19 LTA 1985</a:t>
            </a:r>
            <a:endParaRPr lang="en-GB" b="1" i="1" dirty="0"/>
          </a:p>
          <a:p>
            <a:pPr>
              <a:defRPr/>
            </a:pPr>
            <a:r>
              <a:rPr lang="en-GB" dirty="0"/>
              <a:t>Relevant costs shall be taken into account in determining the amount of a service charge payable for a period </a:t>
            </a:r>
            <a:endParaRPr lang="en-GB" b="1" i="1" dirty="0"/>
          </a:p>
          <a:p>
            <a:pPr lvl="1">
              <a:defRPr/>
            </a:pPr>
            <a:r>
              <a:rPr lang="en-GB" dirty="0"/>
              <a:t>O</a:t>
            </a:r>
            <a:r>
              <a:rPr lang="en-GB" dirty="0" smtClean="0"/>
              <a:t>nly </a:t>
            </a:r>
            <a:r>
              <a:rPr lang="en-GB" dirty="0"/>
              <a:t>to the extent that they are reasonably incurred, and</a:t>
            </a:r>
            <a:endParaRPr lang="en-GB" b="1" i="1" dirty="0"/>
          </a:p>
          <a:p>
            <a:pPr lvl="1">
              <a:defRPr/>
            </a:pPr>
            <a:r>
              <a:rPr lang="en-GB" dirty="0"/>
              <a:t>W</a:t>
            </a:r>
            <a:r>
              <a:rPr lang="en-GB" dirty="0" smtClean="0"/>
              <a:t>here </a:t>
            </a:r>
            <a:r>
              <a:rPr lang="en-GB" dirty="0"/>
              <a:t>they are incurred on the provision of services or the carrying out of works, only if the services or works are of a reasonable standard</a:t>
            </a:r>
            <a:endParaRPr lang="en-GB" b="1" i="1" dirty="0"/>
          </a:p>
          <a:p>
            <a:endParaRPr lang="en-GB" dirty="0"/>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28889325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Recovering ground rent</a:t>
            </a:r>
            <a:endParaRPr lang="en-GB" dirty="0"/>
          </a:p>
        </p:txBody>
      </p:sp>
      <p:sp>
        <p:nvSpPr>
          <p:cNvPr id="3" name="Content Placeholder 2"/>
          <p:cNvSpPr>
            <a:spLocks noGrp="1"/>
          </p:cNvSpPr>
          <p:nvPr>
            <p:ph idx="1"/>
          </p:nvPr>
        </p:nvSpPr>
        <p:spPr/>
        <p:txBody>
          <a:bodyPr/>
          <a:lstStyle/>
          <a:p>
            <a:r>
              <a:rPr lang="en-GB" dirty="0" smtClean="0"/>
              <a:t>Check what the lease says</a:t>
            </a:r>
          </a:p>
          <a:p>
            <a:r>
              <a:rPr lang="en-GB" dirty="0" smtClean="0"/>
              <a:t>Check compliance with Section 48 LTA 1987 and Section 166 of the 2002 Act</a:t>
            </a:r>
          </a:p>
          <a:p>
            <a:r>
              <a:rPr lang="en-GB" i="1" dirty="0" smtClean="0"/>
              <a:t>Chasewood Park Residents Ltd.v.Kim</a:t>
            </a:r>
            <a:r>
              <a:rPr lang="en-GB" i="1" dirty="0"/>
              <a:t> </a:t>
            </a:r>
            <a:r>
              <a:rPr lang="en-GB" i="1" dirty="0" smtClean="0"/>
              <a:t>[2010] EWHC 579 (</a:t>
            </a:r>
            <a:r>
              <a:rPr lang="en-GB" i="1" dirty="0" err="1" smtClean="0"/>
              <a:t>Ch</a:t>
            </a:r>
            <a:r>
              <a:rPr lang="en-GB" i="1" dirty="0" smtClean="0"/>
              <a:t>)</a:t>
            </a:r>
          </a:p>
          <a:p>
            <a:pPr lvl="1"/>
            <a:r>
              <a:rPr lang="en-GB" dirty="0"/>
              <a:t>L</a:t>
            </a:r>
            <a:r>
              <a:rPr lang="en-GB" dirty="0" smtClean="0"/>
              <a:t>andlord must plead and prove compliance with Section 166.</a:t>
            </a:r>
            <a:endParaRPr lang="en-GB" i="1" dirty="0" smtClean="0"/>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11573831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Recovering service charges</a:t>
            </a:r>
            <a:endParaRPr lang="en-GB" dirty="0"/>
          </a:p>
        </p:txBody>
      </p:sp>
      <p:sp>
        <p:nvSpPr>
          <p:cNvPr id="3" name="Content Placeholder 2"/>
          <p:cNvSpPr>
            <a:spLocks noGrp="1"/>
          </p:cNvSpPr>
          <p:nvPr>
            <p:ph idx="1"/>
          </p:nvPr>
        </p:nvSpPr>
        <p:spPr/>
        <p:txBody>
          <a:bodyPr/>
          <a:lstStyle/>
          <a:p>
            <a:r>
              <a:rPr lang="en-GB" dirty="0" smtClean="0"/>
              <a:t>Check compliance with Sections 47 and 48 LTA 1987</a:t>
            </a:r>
          </a:p>
          <a:p>
            <a:r>
              <a:rPr lang="en-GB" dirty="0" smtClean="0"/>
              <a:t>Check summary of rights and obligations accompanies the service charge demand</a:t>
            </a:r>
          </a:p>
          <a:p>
            <a:r>
              <a:rPr lang="en-GB" dirty="0" smtClean="0"/>
              <a:t>In time?</a:t>
            </a:r>
          </a:p>
          <a:p>
            <a:pPr lvl="1"/>
            <a:r>
              <a:rPr lang="en-GB" dirty="0" smtClean="0"/>
              <a:t>Section 20B of the LTA 1985</a:t>
            </a:r>
          </a:p>
          <a:p>
            <a:r>
              <a:rPr lang="en-GB" dirty="0" smtClean="0"/>
              <a:t>Proper consultation under Section 20 of the LTA 1985</a:t>
            </a:r>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12397099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Recovering service charges – LVT</a:t>
            </a:r>
            <a:endParaRPr lang="en-GB" dirty="0"/>
          </a:p>
        </p:txBody>
      </p:sp>
      <p:sp>
        <p:nvSpPr>
          <p:cNvPr id="3" name="Content Placeholder 2"/>
          <p:cNvSpPr>
            <a:spLocks noGrp="1"/>
          </p:cNvSpPr>
          <p:nvPr>
            <p:ph idx="1"/>
          </p:nvPr>
        </p:nvSpPr>
        <p:spPr/>
        <p:txBody>
          <a:bodyPr>
            <a:normAutofit/>
          </a:bodyPr>
          <a:lstStyle/>
          <a:p>
            <a:r>
              <a:rPr lang="en-GB" dirty="0" smtClean="0"/>
              <a:t>Section 27A of the LTA 1985</a:t>
            </a:r>
          </a:p>
          <a:p>
            <a:pPr lvl="1"/>
            <a:r>
              <a:rPr lang="en-US" dirty="0" smtClean="0"/>
              <a:t>Leasehold </a:t>
            </a:r>
            <a:r>
              <a:rPr lang="en-US" dirty="0"/>
              <a:t>Valuation Tribunals (Procedure) (England) Regulations </a:t>
            </a:r>
            <a:r>
              <a:rPr lang="en-US" dirty="0" smtClean="0"/>
              <a:t>2003</a:t>
            </a:r>
          </a:p>
          <a:p>
            <a:pPr lvl="1"/>
            <a:r>
              <a:rPr lang="en-US" dirty="0" smtClean="0"/>
              <a:t>Leasehold Valuation Tribunals (Procedure)(Wales)Regulations </a:t>
            </a:r>
            <a:endParaRPr lang="en-US" dirty="0"/>
          </a:p>
          <a:p>
            <a:r>
              <a:rPr lang="en-GB" dirty="0" smtClean="0"/>
              <a:t>Freeholder or lessee can seek ruling on payability or reasonableness of service charges both past and prospective</a:t>
            </a:r>
          </a:p>
          <a:p>
            <a:r>
              <a:rPr lang="en-GB" dirty="0" smtClean="0"/>
              <a:t>Download application form </a:t>
            </a:r>
          </a:p>
          <a:p>
            <a:pPr lvl="1"/>
            <a:r>
              <a:rPr lang="en-GB" dirty="0" smtClean="0">
                <a:hlinkClick r:id="rId3"/>
              </a:rPr>
              <a:t>http</a:t>
            </a:r>
            <a:r>
              <a:rPr lang="en-GB" dirty="0">
                <a:hlinkClick r:id="rId3"/>
              </a:rPr>
              <a:t>://</a:t>
            </a:r>
            <a:r>
              <a:rPr lang="en-GB" dirty="0" smtClean="0">
                <a:hlinkClick r:id="rId3"/>
              </a:rPr>
              <a:t>www.justice.gov.uk/forms/hmcts/residential-property</a:t>
            </a:r>
            <a:endParaRPr lang="en-GB" dirty="0" smtClean="0"/>
          </a:p>
          <a:p>
            <a:r>
              <a:rPr lang="en-GB" dirty="0" smtClean="0"/>
              <a:t> </a:t>
            </a:r>
            <a:r>
              <a:rPr lang="en-GB" dirty="0"/>
              <a:t>A</a:t>
            </a:r>
            <a:r>
              <a:rPr lang="en-GB" dirty="0" smtClean="0"/>
              <a:t>ppeal lies to Upper Tribunal (Lands Chamber) with leave of the LVT and/or the Upper Tribunal</a:t>
            </a:r>
            <a:endParaRPr lang="en-GB" dirty="0"/>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35244045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Forfeiture of lease-service charges</a:t>
            </a:r>
            <a:endParaRPr lang="en-GB" dirty="0"/>
          </a:p>
        </p:txBody>
      </p:sp>
      <p:sp>
        <p:nvSpPr>
          <p:cNvPr id="3" name="Content Placeholder 2"/>
          <p:cNvSpPr>
            <a:spLocks noGrp="1"/>
          </p:cNvSpPr>
          <p:nvPr>
            <p:ph idx="1"/>
          </p:nvPr>
        </p:nvSpPr>
        <p:spPr/>
        <p:txBody>
          <a:bodyPr/>
          <a:lstStyle/>
          <a:p>
            <a:r>
              <a:rPr lang="en-GB" dirty="0" smtClean="0"/>
              <a:t>Section 81 of the Housing Act 1996 </a:t>
            </a:r>
          </a:p>
          <a:p>
            <a:r>
              <a:rPr lang="en-GB" dirty="0" smtClean="0"/>
              <a:t>Cannot forfeit unless</a:t>
            </a:r>
            <a:endParaRPr lang="en-GB" dirty="0"/>
          </a:p>
          <a:p>
            <a:pPr lvl="1"/>
            <a:r>
              <a:rPr lang="en-GB" dirty="0"/>
              <a:t>A</a:t>
            </a:r>
            <a:r>
              <a:rPr lang="en-GB" dirty="0" smtClean="0"/>
              <a:t>dmission that service charges are payable</a:t>
            </a:r>
          </a:p>
          <a:p>
            <a:pPr lvl="1"/>
            <a:r>
              <a:rPr lang="en-GB" dirty="0"/>
              <a:t>F</a:t>
            </a:r>
            <a:r>
              <a:rPr lang="en-GB" dirty="0" smtClean="0"/>
              <a:t>inal determination of payability by LVT, court or arbitral tribunal</a:t>
            </a:r>
          </a:p>
          <a:p>
            <a:r>
              <a:rPr lang="en-GB" dirty="0" smtClean="0"/>
              <a:t>Section 146 notice served where not reserved as </a:t>
            </a:r>
            <a:r>
              <a:rPr lang="en-GB" dirty="0" smtClean="0"/>
              <a:t>rent</a:t>
            </a:r>
            <a:endParaRPr lang="en-GB" dirty="0" smtClean="0"/>
          </a:p>
          <a:p>
            <a:pPr lvl="1"/>
            <a:r>
              <a:rPr lang="en-GB" dirty="0"/>
              <a:t>S</a:t>
            </a:r>
            <a:r>
              <a:rPr lang="en-GB" dirty="0" smtClean="0"/>
              <a:t>ervice not less than 14 days after final determination under </a:t>
            </a:r>
          </a:p>
          <a:p>
            <a:r>
              <a:rPr lang="en-GB" dirty="0" smtClean="0"/>
              <a:t>Is a default judgment in county court such a final determination?</a:t>
            </a:r>
          </a:p>
          <a:p>
            <a:pPr lvl="1"/>
            <a:r>
              <a:rPr lang="en-GB" dirty="0" smtClean="0"/>
              <a:t>Yes - </a:t>
            </a:r>
            <a:r>
              <a:rPr lang="en-GB" i="1" dirty="0" smtClean="0"/>
              <a:t>Church Commissioners for England v.Koyale Enterprises Limited and another 2011 in the Central London County Court</a:t>
            </a:r>
            <a:endParaRPr lang="en-GB" dirty="0" smtClean="0"/>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4519573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Southall </a:t>
            </a:r>
            <a:r>
              <a:rPr lang="en-US" sz="3600" dirty="0"/>
              <a:t>Court ( Residents) Limited v Tiwari &amp; Others [2011] UKUT </a:t>
            </a:r>
            <a:r>
              <a:rPr lang="en-US" sz="3600" dirty="0" smtClean="0"/>
              <a:t>218 (LC</a:t>
            </a:r>
            <a:r>
              <a:rPr lang="en-US" sz="3600" dirty="0"/>
              <a:t>)</a:t>
            </a:r>
            <a:endParaRPr lang="en-GB" sz="3600" dirty="0"/>
          </a:p>
        </p:txBody>
      </p:sp>
      <p:sp>
        <p:nvSpPr>
          <p:cNvPr id="3" name="Content Placeholder 2"/>
          <p:cNvSpPr>
            <a:spLocks noGrp="1"/>
          </p:cNvSpPr>
          <p:nvPr>
            <p:ph idx="1"/>
          </p:nvPr>
        </p:nvSpPr>
        <p:spPr/>
        <p:txBody>
          <a:bodyPr/>
          <a:lstStyle/>
          <a:p>
            <a:pPr marL="0" indent="0">
              <a:buNone/>
            </a:pPr>
            <a:r>
              <a:rPr lang="en-GB" dirty="0" smtClean="0"/>
              <a:t>“</a:t>
            </a:r>
            <a:r>
              <a:rPr lang="en-US" dirty="0" smtClean="0"/>
              <a:t>It </a:t>
            </a:r>
            <a:r>
              <a:rPr lang="en-US" dirty="0"/>
              <a:t>is strongly to be hoped that any future disagreements about service charges payable will be resolved by negotiation rather than litigation, if necessary with the assistance of mediation. For all landlords and tenants, recourse to courts or tribunals should be a last resort and certainly not an inevitability.” </a:t>
            </a:r>
            <a:endParaRPr lang="en-US" dirty="0" smtClean="0"/>
          </a:p>
          <a:p>
            <a:r>
              <a:rPr lang="en-US" dirty="0" smtClean="0"/>
              <a:t>Alternative Dispute Resolution including mediation</a:t>
            </a:r>
            <a:endParaRPr lang="en-GB" dirty="0"/>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18913779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statutes</a:t>
            </a:r>
            <a:endParaRPr lang="en-GB" dirty="0"/>
          </a:p>
        </p:txBody>
      </p:sp>
      <p:sp>
        <p:nvSpPr>
          <p:cNvPr id="3" name="Content Placeholder 2"/>
          <p:cNvSpPr>
            <a:spLocks noGrp="1"/>
          </p:cNvSpPr>
          <p:nvPr>
            <p:ph idx="1"/>
          </p:nvPr>
        </p:nvSpPr>
        <p:spPr/>
        <p:txBody>
          <a:bodyPr/>
          <a:lstStyle/>
          <a:p>
            <a:pPr>
              <a:defRPr/>
            </a:pPr>
            <a:r>
              <a:rPr lang="en-GB" dirty="0">
                <a:solidFill>
                  <a:schemeClr val="tx1">
                    <a:lumMod val="95000"/>
                    <a:lumOff val="5000"/>
                  </a:schemeClr>
                </a:solidFill>
              </a:rPr>
              <a:t>Landlord and Tenant Act </a:t>
            </a:r>
            <a:r>
              <a:rPr lang="en-GB" dirty="0" smtClean="0">
                <a:solidFill>
                  <a:schemeClr val="tx1">
                    <a:lumMod val="95000"/>
                    <a:lumOff val="5000"/>
                  </a:schemeClr>
                </a:solidFill>
              </a:rPr>
              <a:t>1985,</a:t>
            </a:r>
          </a:p>
          <a:p>
            <a:pPr>
              <a:defRPr/>
            </a:pPr>
            <a:r>
              <a:rPr lang="en-GB" dirty="0" smtClean="0">
                <a:solidFill>
                  <a:schemeClr val="tx1">
                    <a:lumMod val="95000"/>
                    <a:lumOff val="5000"/>
                  </a:schemeClr>
                </a:solidFill>
              </a:rPr>
              <a:t>Landlord </a:t>
            </a:r>
            <a:r>
              <a:rPr lang="en-GB" dirty="0">
                <a:solidFill>
                  <a:schemeClr val="tx1">
                    <a:lumMod val="95000"/>
                    <a:lumOff val="5000"/>
                  </a:schemeClr>
                </a:solidFill>
              </a:rPr>
              <a:t>and Tenant Act 1987</a:t>
            </a:r>
          </a:p>
          <a:p>
            <a:pPr>
              <a:defRPr/>
            </a:pPr>
            <a:r>
              <a:rPr lang="en-GB" dirty="0">
                <a:solidFill>
                  <a:schemeClr val="tx1">
                    <a:lumMod val="95000"/>
                    <a:lumOff val="5000"/>
                  </a:schemeClr>
                </a:solidFill>
              </a:rPr>
              <a:t>Housing Act 1996</a:t>
            </a:r>
          </a:p>
          <a:p>
            <a:pPr>
              <a:defRPr/>
            </a:pPr>
            <a:r>
              <a:rPr lang="en-GB" dirty="0">
                <a:solidFill>
                  <a:schemeClr val="tx1">
                    <a:lumMod val="95000"/>
                    <a:lumOff val="5000"/>
                  </a:schemeClr>
                </a:solidFill>
              </a:rPr>
              <a:t>Commonhold and Leasehold Reform Act 2002</a:t>
            </a:r>
          </a:p>
          <a:p>
            <a:endParaRPr lang="en-GB" dirty="0"/>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15749736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6"/>
          <p:cNvSpPr>
            <a:spLocks noGrp="1"/>
          </p:cNvSpPr>
          <p:nvPr>
            <p:ph idx="1"/>
          </p:nvPr>
        </p:nvSpPr>
        <p:spPr/>
        <p:txBody>
          <a:bodyPr anchor="ctr"/>
          <a:lstStyle/>
          <a:p>
            <a:pPr algn="ctr" eaLnBrk="1" hangingPunct="1">
              <a:buFontTx/>
              <a:buNone/>
            </a:pPr>
            <a:r>
              <a:rPr lang="en-GB" sz="4000" dirty="0" smtClean="0">
                <a:latin typeface="Arial" pitchFamily="34" charset="0"/>
              </a:rPr>
              <a:t>Questions?</a:t>
            </a:r>
          </a:p>
          <a:p>
            <a:pPr algn="ctr" eaLnBrk="1" hangingPunct="1">
              <a:buFontTx/>
              <a:buNone/>
            </a:pPr>
            <a:endParaRPr lang="en-GB" sz="4000" dirty="0" smtClean="0">
              <a:latin typeface="Arial" pitchFamily="34" charset="0"/>
            </a:endParaRPr>
          </a:p>
          <a:p>
            <a:pPr algn="ctr" eaLnBrk="1" hangingPunct="1">
              <a:buFontTx/>
              <a:buNone/>
            </a:pPr>
            <a:r>
              <a:rPr lang="en-GB" dirty="0" smtClean="0">
                <a:latin typeface="Arial" pitchFamily="34" charset="0"/>
              </a:rPr>
              <a:t>The Leasehold Advisory Service</a:t>
            </a:r>
          </a:p>
          <a:p>
            <a:pPr algn="ctr" eaLnBrk="1" hangingPunct="1">
              <a:buFontTx/>
              <a:buNone/>
            </a:pPr>
            <a:r>
              <a:rPr lang="en-GB" sz="1800" dirty="0" smtClean="0">
                <a:latin typeface="Arial" pitchFamily="34" charset="0"/>
              </a:rPr>
              <a:t>020 7383 9800</a:t>
            </a:r>
          </a:p>
          <a:p>
            <a:pPr algn="ctr" eaLnBrk="1" hangingPunct="1">
              <a:buFontTx/>
              <a:buNone/>
            </a:pPr>
            <a:r>
              <a:rPr lang="en-GB" sz="1800" dirty="0" smtClean="0">
                <a:latin typeface="Arial" pitchFamily="34" charset="0"/>
              </a:rPr>
              <a:t>info@lease-advice.org</a:t>
            </a:r>
          </a:p>
          <a:p>
            <a:pPr algn="ctr" eaLnBrk="1" hangingPunct="1">
              <a:buFontTx/>
              <a:buNone/>
            </a:pPr>
            <a:r>
              <a:rPr lang="en-GB" sz="1800" dirty="0" smtClean="0">
                <a:latin typeface="Arial" pitchFamily="34" charset="0"/>
              </a:rPr>
              <a:t>www.lease-advice.org</a:t>
            </a:r>
          </a:p>
          <a:p>
            <a:pPr algn="ctr" eaLnBrk="1" hangingPunct="1">
              <a:buFontTx/>
              <a:buNone/>
            </a:pPr>
            <a:r>
              <a:rPr lang="en-GB" sz="1800" dirty="0" smtClean="0">
                <a:latin typeface="Arial" pitchFamily="34" charset="0"/>
              </a:rPr>
              <a:t>Maple House, 149 Tottenham Court Road</a:t>
            </a:r>
          </a:p>
          <a:p>
            <a:pPr algn="ctr" eaLnBrk="1" hangingPunct="1">
              <a:buFontTx/>
              <a:buNone/>
            </a:pPr>
            <a:r>
              <a:rPr lang="en-GB" sz="1800" dirty="0" smtClean="0">
                <a:latin typeface="Arial" pitchFamily="34" charset="0"/>
              </a:rPr>
              <a:t>London W1T 7BN</a:t>
            </a:r>
          </a:p>
          <a:p>
            <a:pPr algn="ctr" eaLnBrk="1" hangingPunct="1">
              <a:buFontTx/>
              <a:buNone/>
            </a:pPr>
            <a:endParaRPr lang="en-GB" sz="4000" dirty="0" smtClean="0">
              <a:latin typeface="Arial" pitchFamily="34" charset="0"/>
            </a:endParaRPr>
          </a:p>
        </p:txBody>
      </p:sp>
      <p:sp>
        <p:nvSpPr>
          <p:cNvPr id="28675" name="Title 2"/>
          <p:cNvSpPr>
            <a:spLocks noGrp="1"/>
          </p:cNvSpPr>
          <p:nvPr>
            <p:ph type="title"/>
          </p:nvPr>
        </p:nvSpPr>
        <p:spPr/>
        <p:txBody>
          <a:bodyPr/>
          <a:lstStyle/>
          <a:p>
            <a:pPr eaLnBrk="1" hangingPunct="1"/>
            <a:endParaRPr lang="en-GB" dirty="0" smtClean="0"/>
          </a:p>
        </p:txBody>
      </p:sp>
    </p:spTree>
    <p:extLst>
      <p:ext uri="{BB962C8B-B14F-4D97-AF65-F5344CB8AC3E}">
        <p14:creationId xmlns:p14="http://schemas.microsoft.com/office/powerpoint/2010/main" val="30799137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Provision of information</a:t>
            </a:r>
            <a:endParaRPr lang="en-GB" dirty="0"/>
          </a:p>
        </p:txBody>
      </p:sp>
      <p:sp>
        <p:nvSpPr>
          <p:cNvPr id="3" name="Content Placeholder 2"/>
          <p:cNvSpPr>
            <a:spLocks noGrp="1"/>
          </p:cNvSpPr>
          <p:nvPr>
            <p:ph idx="1"/>
          </p:nvPr>
        </p:nvSpPr>
        <p:spPr/>
        <p:txBody>
          <a:bodyPr>
            <a:normAutofit lnSpcReduction="10000"/>
          </a:bodyPr>
          <a:lstStyle/>
          <a:p>
            <a:pPr>
              <a:defRPr/>
            </a:pPr>
            <a:r>
              <a:rPr lang="en-GB" dirty="0">
                <a:solidFill>
                  <a:schemeClr val="tx1">
                    <a:lumMod val="95000"/>
                    <a:lumOff val="5000"/>
                  </a:schemeClr>
                </a:solidFill>
              </a:rPr>
              <a:t>The tenant should be provided with an address for service of notices including notices in proceedings </a:t>
            </a:r>
            <a:endParaRPr lang="en-GB" dirty="0" smtClean="0">
              <a:solidFill>
                <a:schemeClr val="tx1">
                  <a:lumMod val="95000"/>
                  <a:lumOff val="5000"/>
                </a:schemeClr>
              </a:solidFill>
            </a:endParaRPr>
          </a:p>
          <a:p>
            <a:pPr lvl="1">
              <a:defRPr/>
            </a:pPr>
            <a:r>
              <a:rPr lang="en-GB" dirty="0" smtClean="0">
                <a:solidFill>
                  <a:schemeClr val="tx1">
                    <a:lumMod val="95000"/>
                    <a:lumOff val="5000"/>
                  </a:schemeClr>
                </a:solidFill>
              </a:rPr>
              <a:t>Section </a:t>
            </a:r>
            <a:r>
              <a:rPr lang="en-GB" dirty="0">
                <a:solidFill>
                  <a:schemeClr val="tx1">
                    <a:lumMod val="95000"/>
                    <a:lumOff val="5000"/>
                  </a:schemeClr>
                </a:solidFill>
              </a:rPr>
              <a:t>48 LTA </a:t>
            </a:r>
            <a:r>
              <a:rPr lang="en-GB" dirty="0" smtClean="0">
                <a:solidFill>
                  <a:schemeClr val="tx1">
                    <a:lumMod val="95000"/>
                    <a:lumOff val="5000"/>
                  </a:schemeClr>
                </a:solidFill>
              </a:rPr>
              <a:t>1987</a:t>
            </a:r>
            <a:endParaRPr lang="en-GB" dirty="0">
              <a:solidFill>
                <a:schemeClr val="tx1">
                  <a:lumMod val="95000"/>
                  <a:lumOff val="5000"/>
                </a:schemeClr>
              </a:solidFill>
            </a:endParaRPr>
          </a:p>
          <a:p>
            <a:pPr>
              <a:defRPr/>
            </a:pPr>
            <a:r>
              <a:rPr lang="en-GB" dirty="0">
                <a:solidFill>
                  <a:schemeClr val="tx1">
                    <a:lumMod val="95000"/>
                    <a:lumOff val="5000"/>
                  </a:schemeClr>
                </a:solidFill>
              </a:rPr>
              <a:t>Any </a:t>
            </a:r>
            <a:r>
              <a:rPr lang="en-GB" dirty="0" smtClean="0">
                <a:solidFill>
                  <a:schemeClr val="tx1">
                    <a:lumMod val="95000"/>
                    <a:lumOff val="5000"/>
                  </a:schemeClr>
                </a:solidFill>
              </a:rPr>
              <a:t>demand for service charges should </a:t>
            </a:r>
            <a:r>
              <a:rPr lang="en-GB" dirty="0">
                <a:solidFill>
                  <a:schemeClr val="tx1">
                    <a:lumMod val="95000"/>
                    <a:lumOff val="5000"/>
                  </a:schemeClr>
                </a:solidFill>
              </a:rPr>
              <a:t>contain the landlord’s name and address </a:t>
            </a:r>
            <a:endParaRPr lang="en-GB" dirty="0" smtClean="0">
              <a:solidFill>
                <a:schemeClr val="tx1">
                  <a:lumMod val="95000"/>
                  <a:lumOff val="5000"/>
                </a:schemeClr>
              </a:solidFill>
            </a:endParaRPr>
          </a:p>
          <a:p>
            <a:pPr lvl="1">
              <a:defRPr/>
            </a:pPr>
            <a:r>
              <a:rPr lang="en-GB" dirty="0" smtClean="0">
                <a:solidFill>
                  <a:schemeClr val="tx1">
                    <a:lumMod val="95000"/>
                    <a:lumOff val="5000"/>
                  </a:schemeClr>
                </a:solidFill>
              </a:rPr>
              <a:t>Section </a:t>
            </a:r>
            <a:r>
              <a:rPr lang="en-GB" dirty="0">
                <a:solidFill>
                  <a:schemeClr val="tx1">
                    <a:lumMod val="95000"/>
                    <a:lumOff val="5000"/>
                  </a:schemeClr>
                </a:solidFill>
              </a:rPr>
              <a:t>47 LTA </a:t>
            </a:r>
            <a:r>
              <a:rPr lang="en-GB" dirty="0" smtClean="0">
                <a:solidFill>
                  <a:schemeClr val="tx1">
                    <a:lumMod val="95000"/>
                    <a:lumOff val="5000"/>
                  </a:schemeClr>
                </a:solidFill>
              </a:rPr>
              <a:t>1987</a:t>
            </a:r>
            <a:endParaRPr lang="en-GB" dirty="0">
              <a:solidFill>
                <a:schemeClr val="tx1">
                  <a:lumMod val="95000"/>
                  <a:lumOff val="5000"/>
                </a:schemeClr>
              </a:solidFill>
            </a:endParaRPr>
          </a:p>
          <a:p>
            <a:pPr>
              <a:defRPr/>
            </a:pPr>
            <a:r>
              <a:rPr lang="en-GB" i="1" dirty="0" smtClean="0">
                <a:solidFill>
                  <a:schemeClr val="tx1">
                    <a:lumMod val="95000"/>
                    <a:lumOff val="5000"/>
                  </a:schemeClr>
                </a:solidFill>
              </a:rPr>
              <a:t>Beitov Properties Limited v.Elliston Bentley Martin[2012] UKUT 133 (LC)</a:t>
            </a:r>
          </a:p>
          <a:p>
            <a:pPr lvl="1">
              <a:defRPr/>
            </a:pPr>
            <a:r>
              <a:rPr lang="en-GB" i="1" dirty="0">
                <a:solidFill>
                  <a:schemeClr val="tx1">
                    <a:lumMod val="95000"/>
                    <a:lumOff val="5000"/>
                  </a:schemeClr>
                </a:solidFill>
              </a:rPr>
              <a:t>A</a:t>
            </a:r>
            <a:r>
              <a:rPr lang="en-GB" i="1" dirty="0" smtClean="0">
                <a:solidFill>
                  <a:schemeClr val="tx1">
                    <a:lumMod val="95000"/>
                    <a:lumOff val="5000"/>
                  </a:schemeClr>
                </a:solidFill>
              </a:rPr>
              <a:t>ddress of agent not sufficient</a:t>
            </a:r>
          </a:p>
          <a:p>
            <a:pPr>
              <a:defRPr/>
            </a:pPr>
            <a:r>
              <a:rPr lang="en-GB" dirty="0">
                <a:solidFill>
                  <a:schemeClr val="tx1">
                    <a:lumMod val="95000"/>
                    <a:lumOff val="5000"/>
                  </a:schemeClr>
                </a:solidFill>
              </a:rPr>
              <a:t>Payment not due until compliance with Sections 47 and 48</a:t>
            </a:r>
          </a:p>
          <a:p>
            <a:pPr>
              <a:defRPr/>
            </a:pPr>
            <a:endParaRPr lang="en-GB" i="1" dirty="0" smtClean="0">
              <a:solidFill>
                <a:schemeClr val="tx1">
                  <a:lumMod val="95000"/>
                  <a:lumOff val="5000"/>
                </a:schemeClr>
              </a:solidFill>
            </a:endParaRPr>
          </a:p>
          <a:p>
            <a:pPr marL="0" indent="0">
              <a:buNone/>
              <a:defRPr/>
            </a:pPr>
            <a:r>
              <a:rPr lang="en-GB" i="1" dirty="0">
                <a:solidFill>
                  <a:schemeClr val="tx1">
                    <a:lumMod val="95000"/>
                    <a:lumOff val="5000"/>
                  </a:schemeClr>
                </a:solidFill>
              </a:rPr>
              <a:t> </a:t>
            </a:r>
            <a:r>
              <a:rPr lang="en-GB" i="1" dirty="0" smtClean="0">
                <a:solidFill>
                  <a:schemeClr val="tx1">
                    <a:lumMod val="95000"/>
                    <a:lumOff val="5000"/>
                  </a:schemeClr>
                </a:solidFill>
              </a:rPr>
              <a:t>  </a:t>
            </a:r>
            <a:endParaRPr lang="en-GB" i="1" dirty="0">
              <a:solidFill>
                <a:schemeClr val="tx1">
                  <a:lumMod val="95000"/>
                  <a:lumOff val="5000"/>
                </a:schemeClr>
              </a:solidFill>
            </a:endParaRPr>
          </a:p>
          <a:p>
            <a:endParaRPr lang="en-GB" dirty="0"/>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39138051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Ground rent – Some housekeeping</a:t>
            </a:r>
            <a:endParaRPr lang="en-GB" dirty="0"/>
          </a:p>
        </p:txBody>
      </p:sp>
      <p:sp>
        <p:nvSpPr>
          <p:cNvPr id="3" name="Content Placeholder 2"/>
          <p:cNvSpPr>
            <a:spLocks noGrp="1"/>
          </p:cNvSpPr>
          <p:nvPr>
            <p:ph idx="1"/>
          </p:nvPr>
        </p:nvSpPr>
        <p:spPr/>
        <p:txBody>
          <a:bodyPr/>
          <a:lstStyle/>
          <a:p>
            <a:r>
              <a:rPr lang="en-GB" smtClean="0"/>
              <a:t>Section 48 of LTA 1987</a:t>
            </a:r>
          </a:p>
          <a:p>
            <a:r>
              <a:rPr lang="en-GB" smtClean="0"/>
              <a:t> Section 166 of the 2002 Act</a:t>
            </a:r>
          </a:p>
          <a:p>
            <a:pPr lvl="1"/>
            <a:r>
              <a:rPr lang="en-GB" smtClean="0"/>
              <a:t>Ground rent not payable under long lease unless leaseholder given a notice in the prescribed form</a:t>
            </a:r>
          </a:p>
          <a:p>
            <a:r>
              <a:rPr lang="en-GB" smtClean="0"/>
              <a:t>Landlord and Tenant(Notice of Rent)(England) Regulations 2004/3096</a:t>
            </a:r>
          </a:p>
          <a:p>
            <a:r>
              <a:rPr lang="en-GB" smtClean="0"/>
              <a:t>Landlord and Tenant (Notice of Rent)(Wales)Regulations</a:t>
            </a:r>
          </a:p>
          <a:p>
            <a:r>
              <a:rPr lang="en-GB" smtClean="0"/>
              <a:t>  2005/1355</a:t>
            </a:r>
            <a:endParaRPr lang="en-GB" dirty="0" smtClean="0"/>
          </a:p>
        </p:txBody>
      </p:sp>
      <p:sp>
        <p:nvSpPr>
          <p:cNvPr id="4" name="Footer Placeholder 3"/>
          <p:cNvSpPr>
            <a:spLocks noGrp="1"/>
          </p:cNvSpPr>
          <p:nvPr>
            <p:ph type="ftr" sz="quarter" idx="11"/>
          </p:nvPr>
        </p:nvSpPr>
        <p:spPr/>
        <p:txBody>
          <a:bodyPr/>
          <a:lstStyle/>
          <a:p>
            <a:r>
              <a:rPr lang="en-GB" smtClean="0"/>
              <a:t>www.lease-advice.org</a:t>
            </a:r>
            <a:endParaRPr lang="en-GB" dirty="0"/>
          </a:p>
        </p:txBody>
      </p:sp>
    </p:spTree>
    <p:extLst>
      <p:ext uri="{BB962C8B-B14F-4D97-AF65-F5344CB8AC3E}">
        <p14:creationId xmlns:p14="http://schemas.microsoft.com/office/powerpoint/2010/main" val="10776828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What’s in the prescribed notice of ground rent?</a:t>
            </a:r>
            <a:endParaRPr lang="en-GB" dirty="0"/>
          </a:p>
        </p:txBody>
      </p:sp>
      <p:sp>
        <p:nvSpPr>
          <p:cNvPr id="3" name="Content Placeholder 2"/>
          <p:cNvSpPr>
            <a:spLocks noGrp="1"/>
          </p:cNvSpPr>
          <p:nvPr>
            <p:ph idx="1"/>
          </p:nvPr>
        </p:nvSpPr>
        <p:spPr/>
        <p:txBody>
          <a:bodyPr/>
          <a:lstStyle/>
          <a:p>
            <a:r>
              <a:rPr lang="en-GB" dirty="0" smtClean="0"/>
              <a:t>Amount of ground rent due </a:t>
            </a:r>
          </a:p>
          <a:p>
            <a:r>
              <a:rPr lang="en-GB" dirty="0" smtClean="0"/>
              <a:t>Date it should be paid</a:t>
            </a:r>
          </a:p>
          <a:p>
            <a:pPr lvl="1"/>
            <a:r>
              <a:rPr lang="en-GB" dirty="0"/>
              <a:t>N</a:t>
            </a:r>
            <a:r>
              <a:rPr lang="en-GB" dirty="0" smtClean="0"/>
              <a:t>ot less than 30 days or more than 60 days after day on which notice given</a:t>
            </a:r>
          </a:p>
          <a:p>
            <a:r>
              <a:rPr lang="en-GB" dirty="0" smtClean="0"/>
              <a:t>Name of leaseholder</a:t>
            </a:r>
          </a:p>
          <a:p>
            <a:r>
              <a:rPr lang="en-GB" dirty="0" smtClean="0"/>
              <a:t>Period covered by demand</a:t>
            </a:r>
          </a:p>
          <a:p>
            <a:r>
              <a:rPr lang="en-GB" dirty="0" smtClean="0"/>
              <a:t>Details of to whom money should be paid</a:t>
            </a:r>
          </a:p>
          <a:p>
            <a:r>
              <a:rPr lang="en-GB" dirty="0" smtClean="0"/>
              <a:t>Summary information relating to Section 167 of 2002 Act</a:t>
            </a:r>
          </a:p>
          <a:p>
            <a:pPr lvl="1"/>
            <a:r>
              <a:rPr lang="en-GB" dirty="0"/>
              <a:t>L</a:t>
            </a:r>
            <a:r>
              <a:rPr lang="en-GB" dirty="0" smtClean="0"/>
              <a:t>andlord barred from forfeiting for ground rent unless sums owed exceed £350 or have been outstanding for more than three years</a:t>
            </a:r>
          </a:p>
          <a:p>
            <a:r>
              <a:rPr lang="en-GB" dirty="0" smtClean="0"/>
              <a:t>Note different summary information in England and Wales</a:t>
            </a:r>
            <a:endParaRPr lang="en-GB" dirty="0"/>
          </a:p>
        </p:txBody>
      </p:sp>
      <p:sp>
        <p:nvSpPr>
          <p:cNvPr id="5" name="Footer Placeholder 4"/>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28843941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Service charges – what’s in the lease?</a:t>
            </a:r>
            <a:endParaRPr lang="en-GB" dirty="0"/>
          </a:p>
        </p:txBody>
      </p:sp>
      <p:sp>
        <p:nvSpPr>
          <p:cNvPr id="3" name="Content Placeholder 2"/>
          <p:cNvSpPr>
            <a:spLocks noGrp="1"/>
          </p:cNvSpPr>
          <p:nvPr>
            <p:ph idx="1"/>
          </p:nvPr>
        </p:nvSpPr>
        <p:spPr/>
        <p:txBody>
          <a:bodyPr/>
          <a:lstStyle/>
          <a:p>
            <a:pPr>
              <a:lnSpc>
                <a:spcPct val="90000"/>
              </a:lnSpc>
            </a:pPr>
            <a:r>
              <a:rPr lang="en-GB" dirty="0"/>
              <a:t>Advance payments? </a:t>
            </a:r>
          </a:p>
          <a:p>
            <a:pPr lvl="1">
              <a:lnSpc>
                <a:spcPct val="90000"/>
              </a:lnSpc>
            </a:pPr>
            <a:r>
              <a:rPr lang="en-GB" dirty="0"/>
              <a:t>And when due</a:t>
            </a:r>
            <a:r>
              <a:rPr lang="en-GB" dirty="0" smtClean="0"/>
              <a:t>?</a:t>
            </a:r>
            <a:endParaRPr lang="en-GB" dirty="0"/>
          </a:p>
          <a:p>
            <a:pPr>
              <a:lnSpc>
                <a:spcPct val="90000"/>
              </a:lnSpc>
            </a:pPr>
            <a:r>
              <a:rPr lang="en-GB" dirty="0" smtClean="0"/>
              <a:t>Certification</a:t>
            </a:r>
            <a:r>
              <a:rPr lang="en-GB" dirty="0"/>
              <a:t>? </a:t>
            </a:r>
          </a:p>
          <a:p>
            <a:pPr lvl="1">
              <a:lnSpc>
                <a:spcPct val="90000"/>
              </a:lnSpc>
            </a:pPr>
            <a:r>
              <a:rPr lang="en-GB" dirty="0"/>
              <a:t>And by whom ?</a:t>
            </a:r>
            <a:endParaRPr lang="en-GB" b="1" dirty="0"/>
          </a:p>
          <a:p>
            <a:pPr>
              <a:lnSpc>
                <a:spcPct val="90000"/>
              </a:lnSpc>
            </a:pPr>
            <a:r>
              <a:rPr lang="en-GB" dirty="0"/>
              <a:t>Audited accounts required ?</a:t>
            </a:r>
          </a:p>
          <a:p>
            <a:pPr>
              <a:lnSpc>
                <a:spcPct val="90000"/>
              </a:lnSpc>
            </a:pPr>
            <a:r>
              <a:rPr lang="en-GB" dirty="0" smtClean="0"/>
              <a:t>When do final accounts have to be sent out?</a:t>
            </a:r>
          </a:p>
          <a:p>
            <a:pPr>
              <a:lnSpc>
                <a:spcPct val="90000"/>
              </a:lnSpc>
            </a:pPr>
            <a:r>
              <a:rPr lang="en-GB" i="1" dirty="0" smtClean="0"/>
              <a:t>Leonora Investment Co.Ltd.v.Mott Macdonald Ltd.[2008] EWCA </a:t>
            </a:r>
            <a:r>
              <a:rPr lang="en-GB" i="1" dirty="0" err="1" smtClean="0"/>
              <a:t>Civ</a:t>
            </a:r>
            <a:r>
              <a:rPr lang="en-GB" i="1" dirty="0" smtClean="0"/>
              <a:t> 857</a:t>
            </a:r>
          </a:p>
          <a:p>
            <a:pPr lvl="1">
              <a:lnSpc>
                <a:spcPct val="90000"/>
              </a:lnSpc>
            </a:pPr>
            <a:r>
              <a:rPr lang="en-GB" i="1" dirty="0" smtClean="0"/>
              <a:t>“The leases prescribe the contractual route down which the landlord must travel to be entitled to payment.”</a:t>
            </a:r>
            <a:endParaRPr lang="en-GB" i="1" dirty="0"/>
          </a:p>
          <a:p>
            <a:endParaRPr lang="en-GB" dirty="0"/>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3021008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 service charge? </a:t>
            </a:r>
            <a:endParaRPr lang="en-GB" dirty="0"/>
          </a:p>
        </p:txBody>
      </p:sp>
      <p:sp>
        <p:nvSpPr>
          <p:cNvPr id="3" name="Content Placeholder 2"/>
          <p:cNvSpPr>
            <a:spLocks noGrp="1"/>
          </p:cNvSpPr>
          <p:nvPr>
            <p:ph idx="1"/>
          </p:nvPr>
        </p:nvSpPr>
        <p:spPr/>
        <p:txBody>
          <a:bodyPr/>
          <a:lstStyle/>
          <a:p>
            <a:pPr>
              <a:defRPr/>
            </a:pPr>
            <a:r>
              <a:rPr lang="en-GB" dirty="0">
                <a:solidFill>
                  <a:schemeClr val="tx1">
                    <a:lumMod val="95000"/>
                    <a:lumOff val="5000"/>
                  </a:schemeClr>
                </a:solidFill>
              </a:rPr>
              <a:t>An amount payable by a tenant as part of or in addition to the rent which </a:t>
            </a:r>
            <a:r>
              <a:rPr lang="en-GB" dirty="0" smtClean="0">
                <a:solidFill>
                  <a:schemeClr val="tx1">
                    <a:lumMod val="95000"/>
                    <a:lumOff val="5000"/>
                  </a:schemeClr>
                </a:solidFill>
              </a:rPr>
              <a:t>is</a:t>
            </a:r>
          </a:p>
          <a:p>
            <a:pPr lvl="1">
              <a:defRPr/>
            </a:pPr>
            <a:r>
              <a:rPr lang="en-GB" dirty="0">
                <a:solidFill>
                  <a:schemeClr val="tx1">
                    <a:lumMod val="95000"/>
                    <a:lumOff val="5000"/>
                  </a:schemeClr>
                </a:solidFill>
              </a:rPr>
              <a:t>P</a:t>
            </a:r>
            <a:r>
              <a:rPr lang="en-GB" dirty="0" smtClean="0">
                <a:solidFill>
                  <a:schemeClr val="tx1">
                    <a:lumMod val="95000"/>
                    <a:lumOff val="5000"/>
                  </a:schemeClr>
                </a:solidFill>
              </a:rPr>
              <a:t>ayable </a:t>
            </a:r>
            <a:r>
              <a:rPr lang="en-GB" dirty="0">
                <a:solidFill>
                  <a:schemeClr val="tx1">
                    <a:lumMod val="95000"/>
                    <a:lumOff val="5000"/>
                  </a:schemeClr>
                </a:solidFill>
              </a:rPr>
              <a:t>directly or indirectly for services, repairs, maintenance, improvements or insurance or the landlord’s costs of management, </a:t>
            </a:r>
            <a:r>
              <a:rPr lang="en-GB" dirty="0" smtClean="0">
                <a:solidFill>
                  <a:schemeClr val="tx1">
                    <a:lumMod val="95000"/>
                    <a:lumOff val="5000"/>
                  </a:schemeClr>
                </a:solidFill>
              </a:rPr>
              <a:t>and</a:t>
            </a:r>
          </a:p>
          <a:p>
            <a:pPr lvl="1">
              <a:defRPr/>
            </a:pPr>
            <a:r>
              <a:rPr lang="en-GB" dirty="0">
                <a:solidFill>
                  <a:schemeClr val="tx1">
                    <a:lumMod val="95000"/>
                    <a:lumOff val="5000"/>
                  </a:schemeClr>
                </a:solidFill>
              </a:rPr>
              <a:t>T</a:t>
            </a:r>
            <a:r>
              <a:rPr lang="en-GB" dirty="0" smtClean="0">
                <a:solidFill>
                  <a:schemeClr val="tx1">
                    <a:lumMod val="95000"/>
                    <a:lumOff val="5000"/>
                  </a:schemeClr>
                </a:solidFill>
              </a:rPr>
              <a:t>he </a:t>
            </a:r>
            <a:r>
              <a:rPr lang="en-GB" dirty="0">
                <a:solidFill>
                  <a:schemeClr val="tx1">
                    <a:lumMod val="95000"/>
                    <a:lumOff val="5000"/>
                  </a:schemeClr>
                </a:solidFill>
              </a:rPr>
              <a:t>whole or part of which varies or may vary according to relevant </a:t>
            </a:r>
            <a:r>
              <a:rPr lang="en-GB" dirty="0" smtClean="0">
                <a:solidFill>
                  <a:schemeClr val="tx1">
                    <a:lumMod val="95000"/>
                    <a:lumOff val="5000"/>
                  </a:schemeClr>
                </a:solidFill>
              </a:rPr>
              <a:t>costs</a:t>
            </a:r>
          </a:p>
          <a:p>
            <a:pPr lvl="2">
              <a:defRPr/>
            </a:pPr>
            <a:r>
              <a:rPr lang="en-GB" dirty="0" smtClean="0">
                <a:solidFill>
                  <a:schemeClr val="tx1">
                    <a:lumMod val="95000"/>
                    <a:lumOff val="5000"/>
                  </a:schemeClr>
                </a:solidFill>
              </a:rPr>
              <a:t>Section </a:t>
            </a:r>
            <a:r>
              <a:rPr lang="en-GB" dirty="0">
                <a:solidFill>
                  <a:schemeClr val="tx1">
                    <a:lumMod val="95000"/>
                    <a:lumOff val="5000"/>
                  </a:schemeClr>
                </a:solidFill>
              </a:rPr>
              <a:t>18(1) LTA 1985</a:t>
            </a:r>
          </a:p>
          <a:p>
            <a:endParaRPr lang="en-GB" dirty="0"/>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19380641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 Service charge demands</a:t>
            </a:r>
            <a:endParaRPr lang="en-GB" dirty="0"/>
          </a:p>
        </p:txBody>
      </p:sp>
      <p:sp>
        <p:nvSpPr>
          <p:cNvPr id="3" name="Content Placeholder 2"/>
          <p:cNvSpPr>
            <a:spLocks noGrp="1"/>
          </p:cNvSpPr>
          <p:nvPr>
            <p:ph idx="1"/>
          </p:nvPr>
        </p:nvSpPr>
        <p:spPr/>
        <p:txBody>
          <a:bodyPr/>
          <a:lstStyle/>
          <a:p>
            <a:r>
              <a:rPr lang="en-GB" dirty="0" smtClean="0"/>
              <a:t>Sections 47 and 48 LTA 1987</a:t>
            </a:r>
          </a:p>
          <a:p>
            <a:r>
              <a:rPr lang="en-GB" dirty="0">
                <a:solidFill>
                  <a:schemeClr val="tx1">
                    <a:lumMod val="95000"/>
                    <a:lumOff val="5000"/>
                  </a:schemeClr>
                </a:solidFill>
              </a:rPr>
              <a:t>Section 21B LTA 1985 introduced by the 2002 Act</a:t>
            </a:r>
          </a:p>
          <a:p>
            <a:pPr>
              <a:defRPr/>
            </a:pPr>
            <a:r>
              <a:rPr lang="en-GB" dirty="0" smtClean="0">
                <a:solidFill>
                  <a:schemeClr val="tx1">
                    <a:lumMod val="95000"/>
                    <a:lumOff val="5000"/>
                  </a:schemeClr>
                </a:solidFill>
              </a:rPr>
              <a:t>Landlord </a:t>
            </a:r>
            <a:r>
              <a:rPr lang="en-GB" dirty="0">
                <a:solidFill>
                  <a:schemeClr val="tx1">
                    <a:lumMod val="95000"/>
                    <a:lumOff val="5000"/>
                  </a:schemeClr>
                </a:solidFill>
              </a:rPr>
              <a:t>must provide with each service charge demand a summary of rights and obligations</a:t>
            </a:r>
          </a:p>
          <a:p>
            <a:pPr>
              <a:defRPr/>
            </a:pPr>
            <a:r>
              <a:rPr lang="en-GB" dirty="0">
                <a:solidFill>
                  <a:schemeClr val="tx1">
                    <a:lumMod val="95000"/>
                    <a:lumOff val="5000"/>
                  </a:schemeClr>
                </a:solidFill>
              </a:rPr>
              <a:t>Prescribed </a:t>
            </a:r>
            <a:r>
              <a:rPr lang="en-GB" dirty="0" smtClean="0">
                <a:solidFill>
                  <a:schemeClr val="tx1">
                    <a:lumMod val="95000"/>
                    <a:lumOff val="5000"/>
                  </a:schemeClr>
                </a:solidFill>
              </a:rPr>
              <a:t>content</a:t>
            </a:r>
          </a:p>
          <a:p>
            <a:pPr>
              <a:defRPr/>
            </a:pPr>
            <a:r>
              <a:rPr lang="en-GB" dirty="0" smtClean="0">
                <a:solidFill>
                  <a:schemeClr val="tx1">
                    <a:lumMod val="95000"/>
                    <a:lumOff val="5000"/>
                  </a:schemeClr>
                </a:solidFill>
              </a:rPr>
              <a:t>Printed </a:t>
            </a:r>
            <a:r>
              <a:rPr lang="en-GB" dirty="0">
                <a:solidFill>
                  <a:schemeClr val="tx1">
                    <a:lumMod val="95000"/>
                    <a:lumOff val="5000"/>
                  </a:schemeClr>
                </a:solidFill>
              </a:rPr>
              <a:t>or typewritten in a font no smaller than 10 point </a:t>
            </a:r>
          </a:p>
          <a:p>
            <a:pPr>
              <a:defRPr/>
            </a:pPr>
            <a:r>
              <a:rPr lang="en-GB" dirty="0">
                <a:solidFill>
                  <a:schemeClr val="tx1">
                    <a:lumMod val="95000"/>
                    <a:lumOff val="5000"/>
                  </a:schemeClr>
                </a:solidFill>
              </a:rPr>
              <a:t>Non-compliance means right to withhold payment and the terms in the lease for enforcement such as interest do not apply until summary </a:t>
            </a:r>
            <a:r>
              <a:rPr lang="en-GB" dirty="0" smtClean="0">
                <a:solidFill>
                  <a:schemeClr val="tx1">
                    <a:lumMod val="95000"/>
                    <a:lumOff val="5000"/>
                  </a:schemeClr>
                </a:solidFill>
              </a:rPr>
              <a:t>served</a:t>
            </a:r>
          </a:p>
          <a:p>
            <a:pPr marL="0" indent="0">
              <a:buNone/>
              <a:defRPr/>
            </a:pPr>
            <a:endParaRPr lang="en-GB" dirty="0">
              <a:solidFill>
                <a:schemeClr val="tx1">
                  <a:lumMod val="95000"/>
                  <a:lumOff val="5000"/>
                </a:schemeClr>
              </a:solidFill>
            </a:endParaRPr>
          </a:p>
          <a:p>
            <a:endParaRPr lang="en-GB" dirty="0"/>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31915734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Summary of rights and obligations</a:t>
            </a:r>
            <a:endParaRPr lang="en-GB" dirty="0"/>
          </a:p>
        </p:txBody>
      </p:sp>
      <p:sp>
        <p:nvSpPr>
          <p:cNvPr id="3" name="Content Placeholder 2"/>
          <p:cNvSpPr>
            <a:spLocks noGrp="1"/>
          </p:cNvSpPr>
          <p:nvPr>
            <p:ph idx="1"/>
          </p:nvPr>
        </p:nvSpPr>
        <p:spPr/>
        <p:txBody>
          <a:bodyPr/>
          <a:lstStyle/>
          <a:p>
            <a:r>
              <a:rPr lang="en-US" dirty="0" smtClean="0"/>
              <a:t>S</a:t>
            </a:r>
            <a:r>
              <a:rPr lang="en-GB" dirty="0" smtClean="0"/>
              <a:t>ummary of Rights and Obligations,and Transitional Provisions (England) Regulations 2007/1257</a:t>
            </a:r>
          </a:p>
          <a:p>
            <a:r>
              <a:rPr lang="en-GB" dirty="0" smtClean="0"/>
              <a:t>Summary of Rights and Obligations,and Transitional Provisions (Wales) Regulations 2007/3160</a:t>
            </a:r>
          </a:p>
          <a:p>
            <a:r>
              <a:rPr lang="en-GB" i="1" dirty="0" smtClean="0"/>
              <a:t>Amourgam v.Valepark Properties Ltd [2011] UKUT 261(LC)</a:t>
            </a:r>
          </a:p>
          <a:p>
            <a:pPr lvl="1"/>
            <a:r>
              <a:rPr lang="en-GB" dirty="0" smtClean="0"/>
              <a:t>Section 21B applies where costs incurred on or after 1</a:t>
            </a:r>
            <a:r>
              <a:rPr lang="en-GB" baseline="30000" dirty="0" smtClean="0"/>
              <a:t>st</a:t>
            </a:r>
            <a:r>
              <a:rPr lang="en-GB" dirty="0" smtClean="0"/>
              <a:t> October 2007</a:t>
            </a:r>
            <a:endParaRPr lang="en-GB" i="1" dirty="0"/>
          </a:p>
          <a:p>
            <a:r>
              <a:rPr lang="en-GB" i="1" dirty="0" smtClean="0"/>
              <a:t>Tingdene Holiday Parks Ltd v Cox and others[2011</a:t>
            </a:r>
            <a:r>
              <a:rPr lang="en-GB" dirty="0" smtClean="0"/>
              <a:t>] UKUT 310(LC)</a:t>
            </a:r>
          </a:p>
          <a:p>
            <a:pPr lvl="1"/>
            <a:r>
              <a:rPr lang="en-GB" dirty="0" smtClean="0"/>
              <a:t>Section 21B information must accompany the demands and not be a copy of the relevant statutory instrument</a:t>
            </a:r>
          </a:p>
          <a:p>
            <a:endParaRPr lang="en-GB" dirty="0" smtClean="0"/>
          </a:p>
          <a:p>
            <a:endParaRPr lang="en-GB" dirty="0"/>
          </a:p>
        </p:txBody>
      </p:sp>
      <p:sp>
        <p:nvSpPr>
          <p:cNvPr id="4" name="Footer Placeholder 3"/>
          <p:cNvSpPr>
            <a:spLocks noGrp="1"/>
          </p:cNvSpPr>
          <p:nvPr>
            <p:ph type="ftr" sz="quarter" idx="11"/>
          </p:nvPr>
        </p:nvSpPr>
        <p:spPr/>
        <p:txBody>
          <a:bodyPr/>
          <a:lstStyle/>
          <a:p>
            <a:r>
              <a:rPr lang="en-GB" dirty="0" smtClean="0"/>
              <a:t>www.lease-advice.org</a:t>
            </a:r>
            <a:endParaRPr lang="en-GB" dirty="0"/>
          </a:p>
        </p:txBody>
      </p:sp>
    </p:spTree>
    <p:extLst>
      <p:ext uri="{BB962C8B-B14F-4D97-AF65-F5344CB8AC3E}">
        <p14:creationId xmlns:p14="http://schemas.microsoft.com/office/powerpoint/2010/main" val="18176261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CL">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LCL</Template>
  <TotalTime>664</TotalTime>
  <Words>1153</Words>
  <Application>Microsoft Office PowerPoint</Application>
  <PresentationFormat>On-screen Show (4:3)</PresentationFormat>
  <Paragraphs>177</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LCL</vt:lpstr>
      <vt:lpstr>Service Charges and Ground Rent</vt:lpstr>
      <vt:lpstr>Key statutes</vt:lpstr>
      <vt:lpstr>Provision of information</vt:lpstr>
      <vt:lpstr>Ground rent – Some housekeeping</vt:lpstr>
      <vt:lpstr>What’s in the prescribed notice of ground rent?</vt:lpstr>
      <vt:lpstr>Service charges – what’s in the lease?</vt:lpstr>
      <vt:lpstr>What is a service charge? </vt:lpstr>
      <vt:lpstr> Service charge demands</vt:lpstr>
      <vt:lpstr>Summary of rights and obligations</vt:lpstr>
      <vt:lpstr>Consultation for major works</vt:lpstr>
      <vt:lpstr>Consultation for major works</vt:lpstr>
      <vt:lpstr>Consents for dispensations</vt:lpstr>
      <vt:lpstr>Demands must be within time Section 20B LTA 1985</vt:lpstr>
      <vt:lpstr>Service charges – they must be reasonable</vt:lpstr>
      <vt:lpstr>Recovering ground rent</vt:lpstr>
      <vt:lpstr>Recovering service charges</vt:lpstr>
      <vt:lpstr>Recovering service charges – LVT</vt:lpstr>
      <vt:lpstr>Forfeiture of lease-service charges</vt:lpstr>
      <vt:lpstr>Southall Court ( Residents) Limited v Tiwari &amp; Others [2011] UKUT 218 (LC)</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Dealing with leaseholders in arrears</dc:title>
  <dc:creator>nicholas kissen</dc:creator>
  <cp:lastModifiedBy>Nadeem Hussain</cp:lastModifiedBy>
  <cp:revision>40</cp:revision>
  <cp:lastPrinted>2012-12-12T14:07:03Z</cp:lastPrinted>
  <dcterms:created xsi:type="dcterms:W3CDTF">2012-06-07T08:14:56Z</dcterms:created>
  <dcterms:modified xsi:type="dcterms:W3CDTF">2012-12-12T14:07:32Z</dcterms:modified>
</cp:coreProperties>
</file>