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424" autoAdjust="0"/>
  </p:normalViewPr>
  <p:slideViewPr>
    <p:cSldViewPr>
      <p:cViewPr>
        <p:scale>
          <a:sx n="111" d="100"/>
          <a:sy n="111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1BF73-4AA0-453C-871A-0CE20DCD8AC6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1204E-CD17-46E9-9D28-2B285AD96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7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076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501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109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045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64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03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43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4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34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0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47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05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38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04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48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21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906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1204E-CD17-46E9-9D28-2B285AD965C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4400" y="3398520"/>
            <a:ext cx="82440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3357533" y="0"/>
            <a:ext cx="2428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aseline="0" dirty="0" smtClean="0">
                <a:solidFill>
                  <a:schemeClr val="bg1"/>
                </a:solidFill>
              </a:rPr>
              <a:t>www.lease-advice.org</a:t>
            </a:r>
            <a:endParaRPr lang="en-GB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9177E2A8-503E-4B0A-843A-D5F344275A3D}" type="slidenum">
              <a:rPr lang="en-GB" smtClean="0"/>
              <a:pPr algn="r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556792"/>
            <a:ext cx="82440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9177E2A8-503E-4B0A-843A-D5F344275A3D}" type="slidenum">
              <a:rPr lang="en-GB" smtClean="0"/>
              <a:pPr algn="r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556792"/>
            <a:ext cx="82440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5163" y="6381328"/>
            <a:ext cx="82440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9177E2A8-503E-4B0A-843A-D5F344275A3D}" type="slidenum">
              <a:rPr lang="en-GB" smtClean="0"/>
              <a:pPr algn="r"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67544" y="1556792"/>
            <a:ext cx="82440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9177E2A8-503E-4B0A-843A-D5F344275A3D}" type="slidenum">
              <a:rPr lang="en-GB" smtClean="0"/>
              <a:pPr algn="r"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1556792"/>
            <a:ext cx="82440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67544" y="1556792"/>
            <a:ext cx="82440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772400" y="3472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 smtClean="0"/>
              <a:t>Page </a:t>
            </a:r>
            <a:fld id="{9177E2A8-503E-4B0A-843A-D5F344275A3D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1114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www.lease-advice.org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en-GB" dirty="0" smtClean="0"/>
              <a:t>Page </a:t>
            </a:r>
            <a:fld id="{9177E2A8-503E-4B0A-843A-D5F344275A3D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31" y="476672"/>
            <a:ext cx="1051101" cy="107777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465163" y="6451748"/>
            <a:ext cx="82440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First-tier Tribunal (Property Chamber)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Nicholas Kissen</a:t>
            </a:r>
          </a:p>
          <a:p>
            <a:r>
              <a:rPr lang="en-GB" dirty="0" smtClean="0"/>
              <a:t>Thomas Frith</a:t>
            </a:r>
          </a:p>
          <a:p>
            <a:r>
              <a:rPr lang="en-GB" dirty="0" smtClean="0"/>
              <a:t>Islington Leaseholders Association</a:t>
            </a:r>
          </a:p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June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6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Striking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Rules apply to both Applicants and Respondents the latter in the form of a bar to participation in the proceedings</a:t>
            </a:r>
          </a:p>
          <a:p>
            <a:r>
              <a:rPr lang="en-GB" dirty="0" smtClean="0"/>
              <a:t>Automatic strike out</a:t>
            </a:r>
          </a:p>
          <a:p>
            <a:pPr lvl="1"/>
            <a:r>
              <a:rPr lang="en-GB" dirty="0" smtClean="0"/>
              <a:t>Non-compliance with requirement that states failure will lead to striking out</a:t>
            </a:r>
          </a:p>
          <a:p>
            <a:r>
              <a:rPr lang="en-GB" dirty="0" smtClean="0"/>
              <a:t>May </a:t>
            </a:r>
            <a:r>
              <a:rPr lang="en-GB" dirty="0"/>
              <a:t>strike out for </a:t>
            </a:r>
          </a:p>
          <a:p>
            <a:pPr lvl="1"/>
            <a:r>
              <a:rPr lang="en-GB" dirty="0"/>
              <a:t>Breach of requirement</a:t>
            </a:r>
          </a:p>
          <a:p>
            <a:pPr lvl="1"/>
            <a:r>
              <a:rPr lang="en-GB" dirty="0"/>
              <a:t>Failure to </a:t>
            </a:r>
            <a:r>
              <a:rPr lang="en-GB" dirty="0" smtClean="0"/>
              <a:t>co-operate</a:t>
            </a:r>
          </a:p>
          <a:p>
            <a:pPr lvl="2"/>
            <a:r>
              <a:rPr lang="en-GB" dirty="0" smtClean="0"/>
              <a:t>Where </a:t>
            </a:r>
            <a:r>
              <a:rPr lang="en-GB" dirty="0"/>
              <a:t>prevents Tribunal dealing fairly and </a:t>
            </a:r>
            <a:r>
              <a:rPr lang="en-GB" dirty="0" smtClean="0"/>
              <a:t>justly</a:t>
            </a:r>
          </a:p>
          <a:p>
            <a:pPr lvl="1"/>
            <a:r>
              <a:rPr lang="en-GB" dirty="0" smtClean="0"/>
              <a:t>Tribunal considers no reasonable prospect of Applicant’s case, or part of it, succeeding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606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required fee not paid Tribunal must not proceed with case until payment</a:t>
            </a:r>
          </a:p>
          <a:p>
            <a:r>
              <a:rPr lang="en-GB" dirty="0" smtClean="0"/>
              <a:t>If fee remains unpaid for 14 days from due date</a:t>
            </a:r>
          </a:p>
          <a:p>
            <a:pPr lvl="1"/>
            <a:r>
              <a:rPr lang="en-GB" dirty="0" smtClean="0"/>
              <a:t>Case deemed withdrawn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620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Tribunal may make costs order if a person has acted unreasonably in 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ringing </a:t>
            </a:r>
            <a:endParaRPr lang="en-GB" dirty="0"/>
          </a:p>
          <a:p>
            <a:pPr lvl="1"/>
            <a:r>
              <a:rPr lang="en-GB" dirty="0"/>
              <a:t>d</a:t>
            </a:r>
            <a:r>
              <a:rPr lang="en-GB" dirty="0" smtClean="0"/>
              <a:t>efending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onducting proceedings</a:t>
            </a:r>
          </a:p>
          <a:p>
            <a:r>
              <a:rPr lang="en-GB" dirty="0" smtClean="0"/>
              <a:t>Application may be made </a:t>
            </a:r>
          </a:p>
          <a:p>
            <a:pPr lvl="1"/>
            <a:r>
              <a:rPr lang="en-GB" dirty="0" smtClean="0"/>
              <a:t>at any time during proceedings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ut not later than 28 days after disposal of all issues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Summary </a:t>
            </a:r>
          </a:p>
          <a:p>
            <a:pPr lvl="2"/>
            <a:r>
              <a:rPr lang="en-GB" dirty="0"/>
              <a:t>B</a:t>
            </a:r>
            <a:r>
              <a:rPr lang="en-GB" dirty="0" smtClean="0"/>
              <a:t>y Tribunal</a:t>
            </a:r>
          </a:p>
          <a:p>
            <a:pPr lvl="1"/>
            <a:r>
              <a:rPr lang="en-GB" dirty="0" smtClean="0"/>
              <a:t>Detailed</a:t>
            </a:r>
          </a:p>
          <a:p>
            <a:pPr lvl="2"/>
            <a:r>
              <a:rPr lang="en-GB" dirty="0" smtClean="0"/>
              <a:t>By Tribunal or County Court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77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Disclosure and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direct exchange of relevant documents and inspection</a:t>
            </a:r>
          </a:p>
          <a:p>
            <a:r>
              <a:rPr lang="en-GB" dirty="0" smtClean="0"/>
              <a:t>May allow expert evidence</a:t>
            </a:r>
          </a:p>
          <a:p>
            <a:r>
              <a:rPr lang="en-GB" dirty="0" smtClean="0"/>
              <a:t>May order single joint expert</a:t>
            </a:r>
          </a:p>
          <a:p>
            <a:r>
              <a:rPr lang="en-GB" dirty="0" smtClean="0"/>
              <a:t>Limit number of witnesses</a:t>
            </a:r>
          </a:p>
          <a:p>
            <a:r>
              <a:rPr lang="en-GB" dirty="0" smtClean="0"/>
              <a:t>Admit/exclude evidence</a:t>
            </a:r>
          </a:p>
          <a:p>
            <a:r>
              <a:rPr lang="en-GB" dirty="0" smtClean="0"/>
              <a:t>Require evidence on oath</a:t>
            </a:r>
          </a:p>
          <a:p>
            <a:r>
              <a:rPr lang="en-GB" dirty="0" smtClean="0"/>
              <a:t>Disclosure limited that what could be required in court proceedings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35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Summons/order for witness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 application Tribunal may </a:t>
            </a:r>
          </a:p>
          <a:p>
            <a:r>
              <a:rPr lang="en-GB" dirty="0" smtClean="0"/>
              <a:t>By summons require a party to attend as a witness</a:t>
            </a:r>
          </a:p>
          <a:p>
            <a:r>
              <a:rPr lang="en-GB" dirty="0" smtClean="0"/>
              <a:t>Order a witness to produce documents in their possession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Limited to what could be required in a court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04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Over-riding obligation of the expert to the Tribunal</a:t>
            </a:r>
          </a:p>
          <a:p>
            <a:r>
              <a:rPr lang="en-GB" dirty="0" smtClean="0"/>
              <a:t>No party can produce expert evidence without the Tribunal’s consent</a:t>
            </a:r>
          </a:p>
          <a:p>
            <a:r>
              <a:rPr lang="en-GB" dirty="0" smtClean="0"/>
              <a:t>Expert evidence given in form of written report unless Tribunal directs otherwise</a:t>
            </a:r>
          </a:p>
          <a:p>
            <a:r>
              <a:rPr lang="en-GB" dirty="0" smtClean="0"/>
              <a:t>Requirements of expert’s report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31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be held before Tribunal makes decision unless all parties agrees this is unnecessary</a:t>
            </a:r>
          </a:p>
          <a:p>
            <a:r>
              <a:rPr lang="en-GB" dirty="0" smtClean="0"/>
              <a:t>Tribunal must give reasonable notice of the hearing</a:t>
            </a:r>
          </a:p>
          <a:p>
            <a:pPr lvl="1"/>
            <a:r>
              <a:rPr lang="en-GB" dirty="0" smtClean="0"/>
              <a:t>Time</a:t>
            </a:r>
          </a:p>
          <a:p>
            <a:pPr lvl="1"/>
            <a:r>
              <a:rPr lang="en-GB" dirty="0" smtClean="0"/>
              <a:t>Place</a:t>
            </a:r>
          </a:p>
          <a:p>
            <a:r>
              <a:rPr lang="en-GB" dirty="0" smtClean="0"/>
              <a:t>Hearings generally should be in public</a:t>
            </a:r>
          </a:p>
          <a:p>
            <a:r>
              <a:rPr lang="en-GB" dirty="0" smtClean="0"/>
              <a:t>May proceed in absence of a party if</a:t>
            </a:r>
          </a:p>
          <a:p>
            <a:pPr lvl="1"/>
            <a:r>
              <a:rPr lang="en-GB" dirty="0" smtClean="0"/>
              <a:t>In the interests of justice to do so and</a:t>
            </a:r>
          </a:p>
          <a:p>
            <a:pPr lvl="1"/>
            <a:r>
              <a:rPr lang="en-GB" dirty="0" smtClean="0"/>
              <a:t>The party has been served notice that the hearing will take place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055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Correcting and setting aside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Tribunal may review and/or set aside its own decision</a:t>
            </a:r>
          </a:p>
          <a:p>
            <a:pPr lvl="1"/>
            <a:r>
              <a:rPr lang="en-GB" dirty="0" smtClean="0"/>
              <a:t>If in the interests of justice to do so</a:t>
            </a:r>
          </a:p>
          <a:p>
            <a:r>
              <a:rPr lang="en-GB" dirty="0" smtClean="0"/>
              <a:t>Tribunal may order a stay on implementing decision pending an appeal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5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Transfer to Upper Tribunal (Lands Chamber)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Tribunal may refer a case to President of the Property Chamber</a:t>
            </a:r>
          </a:p>
          <a:p>
            <a:r>
              <a:rPr lang="en-GB" dirty="0" smtClean="0"/>
              <a:t>Request case be considered for transfer to Upper Tribunal (Lands Chamber)</a:t>
            </a:r>
          </a:p>
          <a:p>
            <a:r>
              <a:rPr lang="en-GB" dirty="0" smtClean="0"/>
              <a:t>Transfer may take place with concurrence of President of the Lands Chamber of the Upper Tribunal</a:t>
            </a:r>
          </a:p>
          <a:p>
            <a:r>
              <a:rPr lang="en-GB" dirty="0" smtClean="0"/>
              <a:t>President may only direct transfer if considers issues likely to be further appealed and </a:t>
            </a:r>
          </a:p>
          <a:p>
            <a:pPr lvl="1"/>
            <a:r>
              <a:rPr lang="en-GB" dirty="0" smtClean="0"/>
              <a:t>Will require lengthy/complex evidence or a lengthy hearing</a:t>
            </a:r>
          </a:p>
          <a:p>
            <a:pPr lvl="1"/>
            <a:r>
              <a:rPr lang="en-GB" dirty="0" smtClean="0"/>
              <a:t>Involve complex/important principle/issue</a:t>
            </a:r>
          </a:p>
          <a:p>
            <a:pPr lvl="1"/>
            <a:r>
              <a:rPr lang="en-GB" dirty="0" smtClean="0"/>
              <a:t>Involve a large financial sum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4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Leasehold Valuation Tribunal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Leasehold Valuation Tribunal (Procedure) (England) Regulations 2003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Very limited powers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Will still remain in Wales for the time being</a:t>
            </a:r>
          </a:p>
        </p:txBody>
      </p:sp>
    </p:spTree>
    <p:extLst>
      <p:ext uri="{BB962C8B-B14F-4D97-AF65-F5344CB8AC3E}">
        <p14:creationId xmlns:p14="http://schemas.microsoft.com/office/powerpoint/2010/main" val="103510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But on 1</a:t>
            </a:r>
            <a:r>
              <a:rPr lang="en-GB" baseline="30000" dirty="0" smtClean="0"/>
              <a:t>st</a:t>
            </a:r>
            <a:r>
              <a:rPr lang="en-GB" dirty="0" smtClean="0"/>
              <a:t> July 2013 get ready for….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introduction of the First-tier Tribunal(Property Chamber)</a:t>
            </a:r>
          </a:p>
          <a:p>
            <a:r>
              <a:rPr lang="en-GB" dirty="0" smtClean="0"/>
              <a:t>Still at 10 Alfred Place, London WC1E 7LR</a:t>
            </a:r>
          </a:p>
          <a:p>
            <a:r>
              <a:rPr lang="en-GB" dirty="0" smtClean="0"/>
              <a:t>Siobhan McGrath appointed as President of the Property Chamber - now a Judge</a:t>
            </a:r>
          </a:p>
          <a:p>
            <a:r>
              <a:rPr lang="en-GB" dirty="0" smtClean="0"/>
              <a:t>New application forms</a:t>
            </a:r>
          </a:p>
          <a:p>
            <a:r>
              <a:rPr lang="en-GB" dirty="0" smtClean="0"/>
              <a:t>And a new set of procedural rules to replace the 2003 Regulations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40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rules can be found 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Tribunal Procedure (First-tier Tribunal) (Property Chamber) Rules 2013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rules can be downloaded from </a:t>
            </a:r>
            <a:r>
              <a:rPr lang="en-GB" dirty="0" smtClean="0">
                <a:hlinkClick r:id="rId3"/>
              </a:rPr>
              <a:t>www.legislation.gov.uk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Six parts and 56 sections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Not all relevant to residential leasehold property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5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over-riding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be considered when exercising powers and interpreting the rules</a:t>
            </a:r>
          </a:p>
          <a:p>
            <a:r>
              <a:rPr lang="en-GB" dirty="0"/>
              <a:t>To deal with cases fairly and justly</a:t>
            </a:r>
          </a:p>
          <a:p>
            <a:pPr lvl="1"/>
            <a:r>
              <a:rPr lang="en-GB" dirty="0" smtClean="0"/>
              <a:t>Proportionality</a:t>
            </a:r>
          </a:p>
          <a:p>
            <a:pPr lvl="1"/>
            <a:r>
              <a:rPr lang="en-GB" dirty="0" smtClean="0"/>
              <a:t>Avoiding unnecessary formality</a:t>
            </a:r>
          </a:p>
          <a:p>
            <a:pPr lvl="1"/>
            <a:r>
              <a:rPr lang="en-GB" dirty="0" smtClean="0"/>
              <a:t>Seeking flexibility</a:t>
            </a:r>
          </a:p>
          <a:p>
            <a:pPr lvl="1"/>
            <a:r>
              <a:rPr lang="en-GB" dirty="0" smtClean="0"/>
              <a:t>Using special expertise of Tribunal effectively</a:t>
            </a:r>
          </a:p>
          <a:p>
            <a:pPr lvl="1"/>
            <a:r>
              <a:rPr lang="en-GB" dirty="0" smtClean="0"/>
              <a:t>Avoiding delay </a:t>
            </a:r>
          </a:p>
          <a:p>
            <a:pPr lvl="2"/>
            <a:r>
              <a:rPr lang="en-GB" dirty="0" smtClean="0"/>
              <a:t>So far as compatible with proper consideration of the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27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dispute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Where appropriate Tribunal should </a:t>
            </a:r>
          </a:p>
          <a:p>
            <a:r>
              <a:rPr lang="en-GB" dirty="0" smtClean="0"/>
              <a:t>Bring to parties’ attention the availability of ADR</a:t>
            </a:r>
          </a:p>
          <a:p>
            <a:r>
              <a:rPr lang="en-GB" dirty="0" smtClean="0"/>
              <a:t>Facilitate the use of ADR</a:t>
            </a:r>
          </a:p>
          <a:p>
            <a:pPr lvl="1"/>
            <a:r>
              <a:rPr lang="en-GB" dirty="0" smtClean="0"/>
              <a:t>If the parties wish</a:t>
            </a:r>
          </a:p>
          <a:p>
            <a:pPr lvl="1"/>
            <a:r>
              <a:rPr lang="en-GB" dirty="0" smtClean="0"/>
              <a:t>Provided compatible with over-riding objective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80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management powers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Extend/shorten time</a:t>
            </a:r>
          </a:p>
          <a:p>
            <a:r>
              <a:rPr lang="en-GB" dirty="0" smtClean="0"/>
              <a:t>Consolidate proceedings</a:t>
            </a:r>
          </a:p>
          <a:p>
            <a:r>
              <a:rPr lang="en-GB" dirty="0" smtClean="0"/>
              <a:t>Permit/require amendments</a:t>
            </a:r>
          </a:p>
          <a:p>
            <a:r>
              <a:rPr lang="en-GB" dirty="0" smtClean="0"/>
              <a:t>Permit/require production of</a:t>
            </a:r>
          </a:p>
          <a:p>
            <a:pPr lvl="1"/>
            <a:r>
              <a:rPr lang="en-GB" dirty="0" smtClean="0"/>
              <a:t>Documents</a:t>
            </a:r>
            <a:endParaRPr lang="en-GB" dirty="0"/>
          </a:p>
          <a:p>
            <a:pPr lvl="1"/>
            <a:r>
              <a:rPr lang="en-GB" dirty="0" smtClean="0"/>
              <a:t>Information</a:t>
            </a:r>
            <a:endParaRPr lang="en-GB" dirty="0"/>
          </a:p>
          <a:p>
            <a:pPr lvl="1"/>
            <a:r>
              <a:rPr lang="en-GB" dirty="0" smtClean="0"/>
              <a:t>Submissions</a:t>
            </a:r>
          </a:p>
          <a:p>
            <a:r>
              <a:rPr lang="en-GB" dirty="0" smtClean="0"/>
              <a:t>Direct enquiries be made of a person</a:t>
            </a:r>
          </a:p>
          <a:p>
            <a:r>
              <a:rPr lang="en-GB" dirty="0" smtClean="0"/>
              <a:t>Require party to state whether </a:t>
            </a:r>
          </a:p>
          <a:p>
            <a:pPr lvl="1"/>
            <a:r>
              <a:rPr lang="en-GB" dirty="0" smtClean="0"/>
              <a:t>Will be represented and </a:t>
            </a:r>
          </a:p>
          <a:p>
            <a:pPr lvl="1"/>
            <a:r>
              <a:rPr lang="en-GB" dirty="0" smtClean="0"/>
              <a:t>Intending to call evidence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26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</a:t>
            </a:r>
            <a:r>
              <a:rPr lang="en-GB" dirty="0" smtClean="0"/>
              <a:t>management powers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Deal with preliminary issues</a:t>
            </a:r>
          </a:p>
          <a:p>
            <a:r>
              <a:rPr lang="en-GB" dirty="0" smtClean="0"/>
              <a:t>Decide form of hearing</a:t>
            </a:r>
          </a:p>
          <a:p>
            <a:r>
              <a:rPr lang="en-GB" dirty="0" smtClean="0"/>
              <a:t>Adjourn/postpone hearing</a:t>
            </a:r>
          </a:p>
          <a:p>
            <a:r>
              <a:rPr lang="en-GB" dirty="0" smtClean="0"/>
              <a:t>Require a party to produce 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earing bundle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ime estimate</a:t>
            </a:r>
          </a:p>
          <a:p>
            <a:r>
              <a:rPr lang="en-GB" dirty="0" smtClean="0"/>
              <a:t>Stay proceedings</a:t>
            </a:r>
          </a:p>
          <a:p>
            <a:r>
              <a:rPr lang="en-GB" dirty="0" smtClean="0"/>
              <a:t>Transfer to another jurisdiction</a:t>
            </a:r>
          </a:p>
          <a:p>
            <a:pPr lvl="1"/>
            <a:r>
              <a:rPr lang="en-GB" dirty="0" smtClean="0"/>
              <a:t>Court </a:t>
            </a:r>
          </a:p>
          <a:p>
            <a:pPr lvl="1"/>
            <a:r>
              <a:rPr lang="en-GB" dirty="0" smtClean="0"/>
              <a:t>Tribunal</a:t>
            </a:r>
          </a:p>
          <a:p>
            <a:r>
              <a:rPr lang="en-GB" dirty="0" smtClean="0"/>
              <a:t>Suspend effect of decision pending appeal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3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to comply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Tribunal may</a:t>
            </a:r>
          </a:p>
          <a:p>
            <a:r>
              <a:rPr lang="en-GB" dirty="0" smtClean="0"/>
              <a:t>Waive the requirement</a:t>
            </a:r>
          </a:p>
          <a:p>
            <a:r>
              <a:rPr lang="en-GB" dirty="0" smtClean="0"/>
              <a:t>Require remedy</a:t>
            </a:r>
          </a:p>
          <a:p>
            <a:r>
              <a:rPr lang="en-GB" dirty="0" smtClean="0"/>
              <a:t>Strike out a case</a:t>
            </a:r>
          </a:p>
          <a:p>
            <a:r>
              <a:rPr lang="en-GB" dirty="0" smtClean="0"/>
              <a:t>Refer to Upper Tribunal to exercise powers</a:t>
            </a:r>
          </a:p>
          <a:p>
            <a:pPr lvl="1"/>
            <a:r>
              <a:rPr lang="en-GB" dirty="0" smtClean="0"/>
              <a:t>Make a witness give evidence</a:t>
            </a:r>
          </a:p>
          <a:p>
            <a:pPr lvl="1"/>
            <a:r>
              <a:rPr lang="en-GB" dirty="0" smtClean="0"/>
              <a:t>Facilitate inspection</a:t>
            </a:r>
          </a:p>
          <a:p>
            <a:r>
              <a:rPr lang="en-GB" dirty="0" smtClean="0"/>
              <a:t>Bar/restrict participation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596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C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LCL</Template>
  <TotalTime>70</TotalTime>
  <Words>757</Words>
  <Application>Microsoft Office PowerPoint</Application>
  <PresentationFormat>On-screen Show (4:3)</PresentationFormat>
  <Paragraphs>159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LCL</vt:lpstr>
      <vt:lpstr>The First-tier Tribunal (Property Chamber)</vt:lpstr>
      <vt:lpstr>The Leasehold Valuation Tribunal</vt:lpstr>
      <vt:lpstr>But on 1st July 2013 get ready for….</vt:lpstr>
      <vt:lpstr>The rules can be found in</vt:lpstr>
      <vt:lpstr>The over-riding objective</vt:lpstr>
      <vt:lpstr>Alternative dispute resolution</vt:lpstr>
      <vt:lpstr>Case management powers</vt:lpstr>
      <vt:lpstr>Case management powers</vt:lpstr>
      <vt:lpstr>Failure to comply</vt:lpstr>
      <vt:lpstr>Striking out</vt:lpstr>
      <vt:lpstr>Fees</vt:lpstr>
      <vt:lpstr>Costs</vt:lpstr>
      <vt:lpstr>Disclosure and evidence</vt:lpstr>
      <vt:lpstr>Summons/order for witness evidence</vt:lpstr>
      <vt:lpstr>Expert evidence</vt:lpstr>
      <vt:lpstr>Hearings</vt:lpstr>
      <vt:lpstr>Correcting and setting aside decisions</vt:lpstr>
      <vt:lpstr>Transfer to Upper Tribunal (Lands Chamber)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First-tier Tribunal(Property Chamber)</dc:title>
  <dc:creator>nicholas kissen</dc:creator>
  <cp:lastModifiedBy>nicholas kissen</cp:lastModifiedBy>
  <cp:revision>12</cp:revision>
  <cp:lastPrinted>2012-02-28T11:10:15Z</cp:lastPrinted>
  <dcterms:created xsi:type="dcterms:W3CDTF">2013-06-08T14:37:44Z</dcterms:created>
  <dcterms:modified xsi:type="dcterms:W3CDTF">2013-06-11T08:05:23Z</dcterms:modified>
</cp:coreProperties>
</file>